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301" r:id="rId2"/>
    <p:sldId id="300" r:id="rId3"/>
    <p:sldId id="282" r:id="rId4"/>
    <p:sldId id="283" r:id="rId5"/>
    <p:sldId id="284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9" r:id="rId31"/>
    <p:sldId id="290" r:id="rId32"/>
    <p:sldId id="291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285" r:id="rId41"/>
    <p:sldId id="286" r:id="rId42"/>
    <p:sldId id="287" r:id="rId43"/>
    <p:sldId id="288" r:id="rId44"/>
    <p:sldId id="302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8" d="100"/>
          <a:sy n="58" d="100"/>
        </p:scale>
        <p:origin x="-846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D730FA-7489-4EFF-A7E0-FF8FB24AF9DA}" type="doc">
      <dgm:prSet loTypeId="urn:microsoft.com/office/officeart/2005/8/layout/radial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58A772-E8E2-4AB0-A83A-327CE2A3A57C}">
      <dgm:prSet phldrT="[Текст]" custT="1"/>
      <dgm:spPr>
        <a:solidFill>
          <a:schemeClr val="accent4"/>
        </a:solidFill>
        <a:ln>
          <a:solidFill>
            <a:srgbClr val="FF0000"/>
          </a:solidFill>
        </a:ln>
      </dgm:spPr>
      <dgm:t>
        <a:bodyPr/>
        <a:lstStyle/>
        <a:p>
          <a:pPr algn="ctr"/>
          <a:r>
            <a:rPr lang="uk-UA" sz="2800" b="1" dirty="0" smtClean="0">
              <a:solidFill>
                <a:schemeClr val="accent1">
                  <a:lumMod val="50000"/>
                </a:schemeClr>
              </a:solidFill>
              <a:latin typeface="Monotype Corsiva" pitchFamily="66" charset="0"/>
            </a:rPr>
            <a:t>Види колекцій</a:t>
          </a:r>
          <a:endParaRPr lang="ru-RU" sz="2800" b="1" dirty="0">
            <a:solidFill>
              <a:schemeClr val="accent1">
                <a:lumMod val="50000"/>
              </a:schemeClr>
            </a:solidFill>
            <a:latin typeface="Monotype Corsiva" pitchFamily="66" charset="0"/>
          </a:endParaRPr>
        </a:p>
      </dgm:t>
    </dgm:pt>
    <dgm:pt modelId="{242E8917-C541-4C18-872D-1CFF51A3AA36}" type="parTrans" cxnId="{DF477320-C8A0-4D63-97BE-10F15457BB1E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FDEF8859-DC3E-42FE-AAA1-9BE0956C185F}" type="sibTrans" cxnId="{DF477320-C8A0-4D63-97BE-10F15457BB1E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036C2382-1EE6-47C7-AE9E-AB5767EC0584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solidFill>
            <a:srgbClr val="FF0000"/>
          </a:solidFill>
        </a:ln>
      </dgm:spPr>
      <dgm:t>
        <a:bodyPr/>
        <a:lstStyle/>
        <a:p>
          <a:pPr algn="ctr"/>
          <a:r>
            <a:rPr lang="uk-UA" sz="1600" b="1" u="sng" dirty="0" smtClean="0">
              <a:solidFill>
                <a:srgbClr val="002060"/>
              </a:solidFill>
              <a:latin typeface="Constantia" pitchFamily="18" charset="0"/>
            </a:rPr>
            <a:t>Колективні (групові)</a:t>
          </a:r>
          <a:r>
            <a:rPr lang="uk-UA" sz="1600" dirty="0" smtClean="0">
              <a:solidFill>
                <a:srgbClr val="002060"/>
              </a:solidFill>
              <a:latin typeface="Constantia" pitchFamily="18" charset="0"/>
            </a:rPr>
            <a:t> </a:t>
          </a:r>
          <a:endParaRPr lang="ru-RU" sz="1600" dirty="0">
            <a:solidFill>
              <a:srgbClr val="002060"/>
            </a:solidFill>
            <a:latin typeface="Constantia" pitchFamily="18" charset="0"/>
          </a:endParaRPr>
        </a:p>
      </dgm:t>
    </dgm:pt>
    <dgm:pt modelId="{CCCD817A-32EE-446E-9CD6-62BCEE9AE67A}" type="parTrans" cxnId="{D4B85322-02D9-4CF9-B937-90E52BD8D6C5}">
      <dgm:prSet custT="1"/>
      <dgm:spPr>
        <a:solidFill>
          <a:srgbClr val="FF0000"/>
        </a:solidFill>
      </dgm:spPr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8739C159-8E20-4F24-9101-33EBE9F23155}" type="sibTrans" cxnId="{D4B85322-02D9-4CF9-B937-90E52BD8D6C5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A91ACD44-D541-4B89-9300-2F2314315434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solidFill>
            <a:srgbClr val="FF0000"/>
          </a:solidFill>
        </a:ln>
      </dgm:spPr>
      <dgm:t>
        <a:bodyPr/>
        <a:lstStyle/>
        <a:p>
          <a:pPr algn="ctr"/>
          <a:r>
            <a:rPr lang="uk-UA" sz="1800" b="1" u="sng" dirty="0" smtClean="0">
              <a:solidFill>
                <a:srgbClr val="002060"/>
              </a:solidFill>
              <a:latin typeface="Constantia" pitchFamily="18" charset="0"/>
            </a:rPr>
            <a:t>Домашні</a:t>
          </a:r>
          <a:endParaRPr lang="ru-RU" sz="1800" dirty="0">
            <a:solidFill>
              <a:srgbClr val="002060"/>
            </a:solidFill>
            <a:latin typeface="Constantia" pitchFamily="18" charset="0"/>
          </a:endParaRPr>
        </a:p>
      </dgm:t>
    </dgm:pt>
    <dgm:pt modelId="{37462CAD-69CC-4A9C-8D87-095801F9703E}" type="parTrans" cxnId="{4C58DBB9-0A81-41EE-88F5-60DE2E90FF80}">
      <dgm:prSet custT="1"/>
      <dgm:spPr>
        <a:solidFill>
          <a:srgbClr val="FF0000"/>
        </a:solidFill>
      </dgm:spPr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E266FC18-90A8-46FF-938A-1FE8ECE10EAC}" type="sibTrans" cxnId="{4C58DBB9-0A81-41EE-88F5-60DE2E90FF80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10F8427E-C9F7-4BA8-83AE-D24D55EB1AA7}">
      <dgm:prSet phldrT="[Текст]" custT="1"/>
      <dgm:spPr>
        <a:solidFill>
          <a:schemeClr val="accent4"/>
        </a:solidFill>
        <a:ln>
          <a:solidFill>
            <a:srgbClr val="FF0000"/>
          </a:solidFill>
        </a:ln>
      </dgm:spPr>
      <dgm:t>
        <a:bodyPr/>
        <a:lstStyle/>
        <a:p>
          <a:pPr algn="ctr"/>
          <a:r>
            <a:rPr lang="uk-UA" sz="1800" b="1" u="sng" dirty="0" smtClean="0">
              <a:solidFill>
                <a:srgbClr val="002060"/>
              </a:solidFill>
              <a:latin typeface="Constantia" pitchFamily="18" charset="0"/>
            </a:rPr>
            <a:t>Індивідуальні</a:t>
          </a:r>
          <a:endParaRPr lang="ru-RU" sz="1800" dirty="0">
            <a:solidFill>
              <a:srgbClr val="002060"/>
            </a:solidFill>
            <a:latin typeface="Constantia" pitchFamily="18" charset="0"/>
          </a:endParaRPr>
        </a:p>
      </dgm:t>
    </dgm:pt>
    <dgm:pt modelId="{C1E26124-C66D-4426-B89F-BB79AF6E1756}" type="parTrans" cxnId="{CAFF8825-012E-4F3B-B7BB-E56F60A40FDF}">
      <dgm:prSet cust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11912583-365D-446D-A8EC-017AC7CBF148}" type="sibTrans" cxnId="{CAFF8825-012E-4F3B-B7BB-E56F60A40FDF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15D37E4A-42B5-4F07-A833-81FE96A9FAF4}">
      <dgm:prSet phldrT="[Текст]" custT="1"/>
      <dgm:spPr>
        <a:solidFill>
          <a:schemeClr val="accent4"/>
        </a:solidFill>
        <a:ln>
          <a:solidFill>
            <a:srgbClr val="FF0000"/>
          </a:solidFill>
        </a:ln>
      </dgm:spPr>
      <dgm:t>
        <a:bodyPr/>
        <a:lstStyle/>
        <a:p>
          <a:pPr algn="ctr"/>
          <a:r>
            <a:rPr lang="uk-UA" sz="1800" b="1" u="sng" dirty="0" smtClean="0">
              <a:solidFill>
                <a:srgbClr val="002060"/>
              </a:solidFill>
              <a:latin typeface="Constantia" pitchFamily="18" charset="0"/>
            </a:rPr>
            <a:t>Тимчасові</a:t>
          </a:r>
          <a:endParaRPr lang="ru-RU" sz="1800" dirty="0">
            <a:solidFill>
              <a:srgbClr val="002060"/>
            </a:solidFill>
            <a:latin typeface="Constantia" pitchFamily="18" charset="0"/>
          </a:endParaRPr>
        </a:p>
      </dgm:t>
    </dgm:pt>
    <dgm:pt modelId="{5D7BFD5B-EC15-47FA-B214-240B569C1F5C}" type="parTrans" cxnId="{D21AA777-B1D0-42BC-8D45-AD03F81FBE03}">
      <dgm:prSet custT="1"/>
      <dgm:spPr>
        <a:solidFill>
          <a:srgbClr val="FF0000"/>
        </a:solidFill>
      </dgm:spPr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BEE6922A-17D8-4529-BBA2-032103BCFE4E}" type="sibTrans" cxnId="{D21AA777-B1D0-42BC-8D45-AD03F81FBE03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6703997B-8141-4732-AC2C-D8D6627A5EF9}">
      <dgm:prSet phldrT="[Текст]" custT="1"/>
      <dgm:spPr>
        <a:solidFill>
          <a:schemeClr val="accent4"/>
        </a:solidFill>
        <a:ln>
          <a:solidFill>
            <a:srgbClr val="FF0000"/>
          </a:solidFill>
        </a:ln>
      </dgm:spPr>
      <dgm:t>
        <a:bodyPr/>
        <a:lstStyle/>
        <a:p>
          <a:pPr algn="ctr"/>
          <a:r>
            <a:rPr lang="uk-UA" sz="1800" b="1" u="sng" dirty="0" smtClean="0">
              <a:solidFill>
                <a:srgbClr val="002060"/>
              </a:solidFill>
              <a:latin typeface="Constantia" pitchFamily="18" charset="0"/>
            </a:rPr>
            <a:t>Тривалі</a:t>
          </a:r>
          <a:endParaRPr lang="ru-RU" sz="1800" dirty="0">
            <a:solidFill>
              <a:srgbClr val="002060"/>
            </a:solidFill>
            <a:latin typeface="Constantia" pitchFamily="18" charset="0"/>
          </a:endParaRPr>
        </a:p>
      </dgm:t>
    </dgm:pt>
    <dgm:pt modelId="{64A20C8C-ECC6-45B3-8538-C8ACF2F049D5}" type="parTrans" cxnId="{4D53E06D-C40C-4B45-8678-F3C848D26C5C}">
      <dgm:prSet custT="1"/>
      <dgm:spPr>
        <a:solidFill>
          <a:srgbClr val="FF0000"/>
        </a:solidFill>
      </dgm:spPr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ADB1A50B-1F65-4874-A445-DD0D76A0A3F8}" type="sibTrans" cxnId="{4D53E06D-C40C-4B45-8678-F3C848D26C5C}">
      <dgm:prSet/>
      <dgm:spPr/>
      <dgm:t>
        <a:bodyPr/>
        <a:lstStyle/>
        <a:p>
          <a:pPr algn="ctr"/>
          <a:endParaRPr lang="ru-RU" sz="1400">
            <a:latin typeface="Constantia" pitchFamily="18" charset="0"/>
          </a:endParaRPr>
        </a:p>
      </dgm:t>
    </dgm:pt>
    <dgm:pt modelId="{B73DBC14-2EAD-4813-B6EB-152E24769D37}" type="pres">
      <dgm:prSet presAssocID="{5BD730FA-7489-4EFF-A7E0-FF8FB24AF9D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D0F370-912A-452B-8292-69E6787BFBCE}" type="pres">
      <dgm:prSet presAssocID="{5E58A772-E8E2-4AB0-A83A-327CE2A3A57C}" presName="centerShape" presStyleLbl="node0" presStyleIdx="0" presStyleCnt="1"/>
      <dgm:spPr/>
      <dgm:t>
        <a:bodyPr/>
        <a:lstStyle/>
        <a:p>
          <a:endParaRPr lang="ru-RU"/>
        </a:p>
      </dgm:t>
    </dgm:pt>
    <dgm:pt modelId="{17560969-C613-4FA4-8975-1993E8B8A10F}" type="pres">
      <dgm:prSet presAssocID="{CCCD817A-32EE-446E-9CD6-62BCEE9AE67A}" presName="parTrans" presStyleLbl="sibTrans2D1" presStyleIdx="0" presStyleCnt="5"/>
      <dgm:spPr/>
      <dgm:t>
        <a:bodyPr/>
        <a:lstStyle/>
        <a:p>
          <a:endParaRPr lang="ru-RU"/>
        </a:p>
      </dgm:t>
    </dgm:pt>
    <dgm:pt modelId="{5F3241A8-CF1E-463C-B251-F2FE51A8EF28}" type="pres">
      <dgm:prSet presAssocID="{CCCD817A-32EE-446E-9CD6-62BCEE9AE67A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F1189CBE-2E8D-460B-85C3-A8FA808242B2}" type="pres">
      <dgm:prSet presAssocID="{036C2382-1EE6-47C7-AE9E-AB5767EC0584}" presName="node" presStyleLbl="node1" presStyleIdx="0" presStyleCnt="5" custRadScaleRad="97372" custRadScaleInc="-4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59B84-3C4C-4C90-90FA-FE267E776F53}" type="pres">
      <dgm:prSet presAssocID="{37462CAD-69CC-4A9C-8D87-095801F9703E}" presName="parTrans" presStyleLbl="sibTrans2D1" presStyleIdx="1" presStyleCnt="5"/>
      <dgm:spPr/>
      <dgm:t>
        <a:bodyPr/>
        <a:lstStyle/>
        <a:p>
          <a:endParaRPr lang="ru-RU"/>
        </a:p>
      </dgm:t>
    </dgm:pt>
    <dgm:pt modelId="{4971EBC5-42CD-4064-8C5A-FA3279E71ED3}" type="pres">
      <dgm:prSet presAssocID="{37462CAD-69CC-4A9C-8D87-095801F9703E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565C0DD9-B911-4E5E-9957-5558B6A07A81}" type="pres">
      <dgm:prSet presAssocID="{A91ACD44-D541-4B89-9300-2F231431543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C8C924-5E92-4A12-998B-2D847EDE74BA}" type="pres">
      <dgm:prSet presAssocID="{C1E26124-C66D-4426-B89F-BB79AF6E1756}" presName="parTrans" presStyleLbl="sibTrans2D1" presStyleIdx="2" presStyleCnt="5"/>
      <dgm:spPr/>
      <dgm:t>
        <a:bodyPr/>
        <a:lstStyle/>
        <a:p>
          <a:endParaRPr lang="ru-RU"/>
        </a:p>
      </dgm:t>
    </dgm:pt>
    <dgm:pt modelId="{8674BDC7-228D-4E1F-B144-20D33CE371F6}" type="pres">
      <dgm:prSet presAssocID="{C1E26124-C66D-4426-B89F-BB79AF6E1756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2F9F2AC4-F989-4A91-98A5-AA0D14FCA7DF}" type="pres">
      <dgm:prSet presAssocID="{10F8427E-C9F7-4BA8-83AE-D24D55EB1AA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C09E8-42E2-4F8C-B1E0-FB5F9D7B2E31}" type="pres">
      <dgm:prSet presAssocID="{5D7BFD5B-EC15-47FA-B214-240B569C1F5C}" presName="parTrans" presStyleLbl="sibTrans2D1" presStyleIdx="3" presStyleCnt="5"/>
      <dgm:spPr/>
      <dgm:t>
        <a:bodyPr/>
        <a:lstStyle/>
        <a:p>
          <a:endParaRPr lang="ru-RU"/>
        </a:p>
      </dgm:t>
    </dgm:pt>
    <dgm:pt modelId="{8F30D005-1EEA-4C62-98C1-6806B8DCA376}" type="pres">
      <dgm:prSet presAssocID="{5D7BFD5B-EC15-47FA-B214-240B569C1F5C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429A97BD-3A59-4A80-B8CE-1544FC3C1D05}" type="pres">
      <dgm:prSet presAssocID="{15D37E4A-42B5-4F07-A833-81FE96A9FAF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F19BB-8B00-4E52-AAF2-EAC6EBDD804E}" type="pres">
      <dgm:prSet presAssocID="{64A20C8C-ECC6-45B3-8538-C8ACF2F049D5}" presName="parTrans" presStyleLbl="sibTrans2D1" presStyleIdx="4" presStyleCnt="5"/>
      <dgm:spPr/>
      <dgm:t>
        <a:bodyPr/>
        <a:lstStyle/>
        <a:p>
          <a:endParaRPr lang="ru-RU"/>
        </a:p>
      </dgm:t>
    </dgm:pt>
    <dgm:pt modelId="{BCA61AB5-D4A7-4660-8A64-53B32209DBA5}" type="pres">
      <dgm:prSet presAssocID="{64A20C8C-ECC6-45B3-8538-C8ACF2F049D5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895090C2-34E0-4FDC-916E-37C3F82FD01E}" type="pres">
      <dgm:prSet presAssocID="{6703997B-8141-4732-AC2C-D8D6627A5EF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1AA777-B1D0-42BC-8D45-AD03F81FBE03}" srcId="{5E58A772-E8E2-4AB0-A83A-327CE2A3A57C}" destId="{15D37E4A-42B5-4F07-A833-81FE96A9FAF4}" srcOrd="3" destOrd="0" parTransId="{5D7BFD5B-EC15-47FA-B214-240B569C1F5C}" sibTransId="{BEE6922A-17D8-4529-BBA2-032103BCFE4E}"/>
    <dgm:cxn modelId="{DF477320-C8A0-4D63-97BE-10F15457BB1E}" srcId="{5BD730FA-7489-4EFF-A7E0-FF8FB24AF9DA}" destId="{5E58A772-E8E2-4AB0-A83A-327CE2A3A57C}" srcOrd="0" destOrd="0" parTransId="{242E8917-C541-4C18-872D-1CFF51A3AA36}" sibTransId="{FDEF8859-DC3E-42FE-AAA1-9BE0956C185F}"/>
    <dgm:cxn modelId="{90B5E140-A815-4249-9C4E-393B86C46960}" type="presOf" srcId="{C1E26124-C66D-4426-B89F-BB79AF6E1756}" destId="{8674BDC7-228D-4E1F-B144-20D33CE371F6}" srcOrd="1" destOrd="0" presId="urn:microsoft.com/office/officeart/2005/8/layout/radial5"/>
    <dgm:cxn modelId="{BCE9BD8C-C4C9-4B47-A29D-E25D5C89CA05}" type="presOf" srcId="{5D7BFD5B-EC15-47FA-B214-240B569C1F5C}" destId="{6D0C09E8-42E2-4F8C-B1E0-FB5F9D7B2E31}" srcOrd="0" destOrd="0" presId="urn:microsoft.com/office/officeart/2005/8/layout/radial5"/>
    <dgm:cxn modelId="{4C58DBB9-0A81-41EE-88F5-60DE2E90FF80}" srcId="{5E58A772-E8E2-4AB0-A83A-327CE2A3A57C}" destId="{A91ACD44-D541-4B89-9300-2F2314315434}" srcOrd="1" destOrd="0" parTransId="{37462CAD-69CC-4A9C-8D87-095801F9703E}" sibTransId="{E266FC18-90A8-46FF-938A-1FE8ECE10EAC}"/>
    <dgm:cxn modelId="{14954B9B-08F8-4D08-A1BA-8B44ED98A052}" type="presOf" srcId="{6703997B-8141-4732-AC2C-D8D6627A5EF9}" destId="{895090C2-34E0-4FDC-916E-37C3F82FD01E}" srcOrd="0" destOrd="0" presId="urn:microsoft.com/office/officeart/2005/8/layout/radial5"/>
    <dgm:cxn modelId="{8D23EBE6-1968-428A-B8F2-726AC7609CC8}" type="presOf" srcId="{C1E26124-C66D-4426-B89F-BB79AF6E1756}" destId="{25C8C924-5E92-4A12-998B-2D847EDE74BA}" srcOrd="0" destOrd="0" presId="urn:microsoft.com/office/officeart/2005/8/layout/radial5"/>
    <dgm:cxn modelId="{04F4998A-907E-4A5D-BAAC-C5551D594C2E}" type="presOf" srcId="{64A20C8C-ECC6-45B3-8538-C8ACF2F049D5}" destId="{511F19BB-8B00-4E52-AAF2-EAC6EBDD804E}" srcOrd="0" destOrd="0" presId="urn:microsoft.com/office/officeart/2005/8/layout/radial5"/>
    <dgm:cxn modelId="{E9CA19C2-E80C-45FB-B34E-3D022011E3B0}" type="presOf" srcId="{5BD730FA-7489-4EFF-A7E0-FF8FB24AF9DA}" destId="{B73DBC14-2EAD-4813-B6EB-152E24769D37}" srcOrd="0" destOrd="0" presId="urn:microsoft.com/office/officeart/2005/8/layout/radial5"/>
    <dgm:cxn modelId="{A578301C-27EC-4127-9B9C-D707739D8998}" type="presOf" srcId="{CCCD817A-32EE-446E-9CD6-62BCEE9AE67A}" destId="{5F3241A8-CF1E-463C-B251-F2FE51A8EF28}" srcOrd="1" destOrd="0" presId="urn:microsoft.com/office/officeart/2005/8/layout/radial5"/>
    <dgm:cxn modelId="{5F189EDD-90BB-4667-ADC8-E84B32F1FE26}" type="presOf" srcId="{37462CAD-69CC-4A9C-8D87-095801F9703E}" destId="{4971EBC5-42CD-4064-8C5A-FA3279E71ED3}" srcOrd="1" destOrd="0" presId="urn:microsoft.com/office/officeart/2005/8/layout/radial5"/>
    <dgm:cxn modelId="{4D67BDFE-D798-4F95-A7FB-AD11C8BD9C77}" type="presOf" srcId="{10F8427E-C9F7-4BA8-83AE-D24D55EB1AA7}" destId="{2F9F2AC4-F989-4A91-98A5-AA0D14FCA7DF}" srcOrd="0" destOrd="0" presId="urn:microsoft.com/office/officeart/2005/8/layout/radial5"/>
    <dgm:cxn modelId="{D4B85322-02D9-4CF9-B937-90E52BD8D6C5}" srcId="{5E58A772-E8E2-4AB0-A83A-327CE2A3A57C}" destId="{036C2382-1EE6-47C7-AE9E-AB5767EC0584}" srcOrd="0" destOrd="0" parTransId="{CCCD817A-32EE-446E-9CD6-62BCEE9AE67A}" sibTransId="{8739C159-8E20-4F24-9101-33EBE9F23155}"/>
    <dgm:cxn modelId="{342FCEDF-D6C5-46F4-BE96-11BDC775B571}" type="presOf" srcId="{A91ACD44-D541-4B89-9300-2F2314315434}" destId="{565C0DD9-B911-4E5E-9957-5558B6A07A81}" srcOrd="0" destOrd="0" presId="urn:microsoft.com/office/officeart/2005/8/layout/radial5"/>
    <dgm:cxn modelId="{CFA977BD-A1EC-425E-BDD4-059B5CC3147F}" type="presOf" srcId="{64A20C8C-ECC6-45B3-8538-C8ACF2F049D5}" destId="{BCA61AB5-D4A7-4660-8A64-53B32209DBA5}" srcOrd="1" destOrd="0" presId="urn:microsoft.com/office/officeart/2005/8/layout/radial5"/>
    <dgm:cxn modelId="{0C5973CA-4D7D-4DFC-8D6F-A81A2AB50792}" type="presOf" srcId="{15D37E4A-42B5-4F07-A833-81FE96A9FAF4}" destId="{429A97BD-3A59-4A80-B8CE-1544FC3C1D05}" srcOrd="0" destOrd="0" presId="urn:microsoft.com/office/officeart/2005/8/layout/radial5"/>
    <dgm:cxn modelId="{4D53E06D-C40C-4B45-8678-F3C848D26C5C}" srcId="{5E58A772-E8E2-4AB0-A83A-327CE2A3A57C}" destId="{6703997B-8141-4732-AC2C-D8D6627A5EF9}" srcOrd="4" destOrd="0" parTransId="{64A20C8C-ECC6-45B3-8538-C8ACF2F049D5}" sibTransId="{ADB1A50B-1F65-4874-A445-DD0D76A0A3F8}"/>
    <dgm:cxn modelId="{2AB50451-BAAD-4056-B61D-5607617DD401}" type="presOf" srcId="{CCCD817A-32EE-446E-9CD6-62BCEE9AE67A}" destId="{17560969-C613-4FA4-8975-1993E8B8A10F}" srcOrd="0" destOrd="0" presId="urn:microsoft.com/office/officeart/2005/8/layout/radial5"/>
    <dgm:cxn modelId="{31A6C9C4-3BD2-477A-96EB-680A9F77596D}" type="presOf" srcId="{036C2382-1EE6-47C7-AE9E-AB5767EC0584}" destId="{F1189CBE-2E8D-460B-85C3-A8FA808242B2}" srcOrd="0" destOrd="0" presId="urn:microsoft.com/office/officeart/2005/8/layout/radial5"/>
    <dgm:cxn modelId="{75F4EE52-51BB-408D-81C9-CF27D106EF57}" type="presOf" srcId="{37462CAD-69CC-4A9C-8D87-095801F9703E}" destId="{24159B84-3C4C-4C90-90FA-FE267E776F53}" srcOrd="0" destOrd="0" presId="urn:microsoft.com/office/officeart/2005/8/layout/radial5"/>
    <dgm:cxn modelId="{28F6F565-F032-49BE-99FF-B72145563199}" type="presOf" srcId="{5D7BFD5B-EC15-47FA-B214-240B569C1F5C}" destId="{8F30D005-1EEA-4C62-98C1-6806B8DCA376}" srcOrd="1" destOrd="0" presId="urn:microsoft.com/office/officeart/2005/8/layout/radial5"/>
    <dgm:cxn modelId="{CAFF8825-012E-4F3B-B7BB-E56F60A40FDF}" srcId="{5E58A772-E8E2-4AB0-A83A-327CE2A3A57C}" destId="{10F8427E-C9F7-4BA8-83AE-D24D55EB1AA7}" srcOrd="2" destOrd="0" parTransId="{C1E26124-C66D-4426-B89F-BB79AF6E1756}" sibTransId="{11912583-365D-446D-A8EC-017AC7CBF148}"/>
    <dgm:cxn modelId="{1D2CEB29-DC21-4E1D-BD82-92786E84453A}" type="presOf" srcId="{5E58A772-E8E2-4AB0-A83A-327CE2A3A57C}" destId="{62D0F370-912A-452B-8292-69E6787BFBCE}" srcOrd="0" destOrd="0" presId="urn:microsoft.com/office/officeart/2005/8/layout/radial5"/>
    <dgm:cxn modelId="{47A58B1E-DEF9-4EAE-B503-46C76DC97067}" type="presParOf" srcId="{B73DBC14-2EAD-4813-B6EB-152E24769D37}" destId="{62D0F370-912A-452B-8292-69E6787BFBCE}" srcOrd="0" destOrd="0" presId="urn:microsoft.com/office/officeart/2005/8/layout/radial5"/>
    <dgm:cxn modelId="{0BD67567-0B4B-43EB-B263-B4ACA7D0B688}" type="presParOf" srcId="{B73DBC14-2EAD-4813-B6EB-152E24769D37}" destId="{17560969-C613-4FA4-8975-1993E8B8A10F}" srcOrd="1" destOrd="0" presId="urn:microsoft.com/office/officeart/2005/8/layout/radial5"/>
    <dgm:cxn modelId="{A56EB60F-BE64-40C7-83FD-5E507ED7228F}" type="presParOf" srcId="{17560969-C613-4FA4-8975-1993E8B8A10F}" destId="{5F3241A8-CF1E-463C-B251-F2FE51A8EF28}" srcOrd="0" destOrd="0" presId="urn:microsoft.com/office/officeart/2005/8/layout/radial5"/>
    <dgm:cxn modelId="{2A9EDC17-DF72-4470-AF89-A6C516EFB12C}" type="presParOf" srcId="{B73DBC14-2EAD-4813-B6EB-152E24769D37}" destId="{F1189CBE-2E8D-460B-85C3-A8FA808242B2}" srcOrd="2" destOrd="0" presId="urn:microsoft.com/office/officeart/2005/8/layout/radial5"/>
    <dgm:cxn modelId="{B8F83A37-7955-41E6-8A11-BC501B4E7262}" type="presParOf" srcId="{B73DBC14-2EAD-4813-B6EB-152E24769D37}" destId="{24159B84-3C4C-4C90-90FA-FE267E776F53}" srcOrd="3" destOrd="0" presId="urn:microsoft.com/office/officeart/2005/8/layout/radial5"/>
    <dgm:cxn modelId="{041950B1-59C3-4C5B-9161-56D3A3450D82}" type="presParOf" srcId="{24159B84-3C4C-4C90-90FA-FE267E776F53}" destId="{4971EBC5-42CD-4064-8C5A-FA3279E71ED3}" srcOrd="0" destOrd="0" presId="urn:microsoft.com/office/officeart/2005/8/layout/radial5"/>
    <dgm:cxn modelId="{6144A87B-0070-435A-9045-C21E55F803C8}" type="presParOf" srcId="{B73DBC14-2EAD-4813-B6EB-152E24769D37}" destId="{565C0DD9-B911-4E5E-9957-5558B6A07A81}" srcOrd="4" destOrd="0" presId="urn:microsoft.com/office/officeart/2005/8/layout/radial5"/>
    <dgm:cxn modelId="{E95C1360-8782-4373-B04F-72F1E77FE653}" type="presParOf" srcId="{B73DBC14-2EAD-4813-B6EB-152E24769D37}" destId="{25C8C924-5E92-4A12-998B-2D847EDE74BA}" srcOrd="5" destOrd="0" presId="urn:microsoft.com/office/officeart/2005/8/layout/radial5"/>
    <dgm:cxn modelId="{E9039044-CE69-4707-8410-D832BAAF387E}" type="presParOf" srcId="{25C8C924-5E92-4A12-998B-2D847EDE74BA}" destId="{8674BDC7-228D-4E1F-B144-20D33CE371F6}" srcOrd="0" destOrd="0" presId="urn:microsoft.com/office/officeart/2005/8/layout/radial5"/>
    <dgm:cxn modelId="{FC889F26-E1C6-4414-9F88-2738DA2DEE6A}" type="presParOf" srcId="{B73DBC14-2EAD-4813-B6EB-152E24769D37}" destId="{2F9F2AC4-F989-4A91-98A5-AA0D14FCA7DF}" srcOrd="6" destOrd="0" presId="urn:microsoft.com/office/officeart/2005/8/layout/radial5"/>
    <dgm:cxn modelId="{617DD9D9-F191-4724-AA0D-F200A260B98E}" type="presParOf" srcId="{B73DBC14-2EAD-4813-B6EB-152E24769D37}" destId="{6D0C09E8-42E2-4F8C-B1E0-FB5F9D7B2E31}" srcOrd="7" destOrd="0" presId="urn:microsoft.com/office/officeart/2005/8/layout/radial5"/>
    <dgm:cxn modelId="{0884F3FB-06A1-4F56-8B7F-2A6ED1EFB29D}" type="presParOf" srcId="{6D0C09E8-42E2-4F8C-B1E0-FB5F9D7B2E31}" destId="{8F30D005-1EEA-4C62-98C1-6806B8DCA376}" srcOrd="0" destOrd="0" presId="urn:microsoft.com/office/officeart/2005/8/layout/radial5"/>
    <dgm:cxn modelId="{96068FB7-51D3-4033-BAC2-F7DD72655F52}" type="presParOf" srcId="{B73DBC14-2EAD-4813-B6EB-152E24769D37}" destId="{429A97BD-3A59-4A80-B8CE-1544FC3C1D05}" srcOrd="8" destOrd="0" presId="urn:microsoft.com/office/officeart/2005/8/layout/radial5"/>
    <dgm:cxn modelId="{A6571F91-3050-42F4-903B-AD63CDF60CDB}" type="presParOf" srcId="{B73DBC14-2EAD-4813-B6EB-152E24769D37}" destId="{511F19BB-8B00-4E52-AAF2-EAC6EBDD804E}" srcOrd="9" destOrd="0" presId="urn:microsoft.com/office/officeart/2005/8/layout/radial5"/>
    <dgm:cxn modelId="{2FD5E3A9-9AA7-4E8E-A5C9-CDF807E1C5F6}" type="presParOf" srcId="{511F19BB-8B00-4E52-AAF2-EAC6EBDD804E}" destId="{BCA61AB5-D4A7-4660-8A64-53B32209DBA5}" srcOrd="0" destOrd="0" presId="urn:microsoft.com/office/officeart/2005/8/layout/radial5"/>
    <dgm:cxn modelId="{97218A55-7CC1-4553-934E-8307A887DA83}" type="presParOf" srcId="{B73DBC14-2EAD-4813-B6EB-152E24769D37}" destId="{895090C2-34E0-4FDC-916E-37C3F82FD01E}" srcOrd="10" destOrd="0" presId="urn:microsoft.com/office/officeart/2005/8/layout/radial5"/>
  </dgm:cxnLst>
  <dgm:bg>
    <a:solidFill>
      <a:srgbClr val="FFFFCC"/>
    </a:solidFill>
  </dgm:bg>
  <dgm:whole>
    <a:ln>
      <a:solidFill>
        <a:srgbClr val="FF0000"/>
      </a:solidFill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F46ED6B-6745-4982-A11C-B5B28BA9C0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32F85CD-DF65-4CE8-9834-1DA4F2FB7F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8FF11E-CFD2-49E1-8A95-AF9C88EE564D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CBEFD9-A66C-4071-9E3A-729B078010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smiles.33b.ru/smile.103008.html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smiles.33b.ru/smile.103428.html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hyperlink" Target="http://smiles.33b.ru/smile.42921.html" TargetMode="External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hyperlink" Target="http://smiles.33b.ru/smile.42920.html" TargetMode="External"/><Relationship Id="rId4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8215370" cy="571504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67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Методична дискусія </a:t>
            </a:r>
            <a:r>
              <a:rPr lang="uk-UA" sz="6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67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“Сучасні</a:t>
            </a:r>
            <a:r>
              <a:rPr lang="uk-UA" sz="6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педагогічні технології. Їх роль у підвищенні якості освіти дошкільнят.</a:t>
            </a:r>
            <a:r>
              <a:rPr lang="uk-UA" dirty="0" smtClean="0">
                <a:solidFill>
                  <a:srgbClr val="C00000"/>
                </a:solidFill>
              </a:rPr>
              <a:t/>
            </a:r>
            <a:br>
              <a:rPr lang="uk-UA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851648" cy="114300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ДИСКУСІЯ  -  це широке публічне обговорення  спільного питання</a:t>
            </a:r>
            <a:endParaRPr lang="ru-RU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000240"/>
            <a:ext cx="8572560" cy="457203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40000" lnSpcReduction="20000"/>
          </a:bodyPr>
          <a:lstStyle/>
          <a:p>
            <a:pPr algn="ctr">
              <a:lnSpc>
                <a:spcPct val="170000"/>
              </a:lnSpc>
            </a:pPr>
            <a:r>
              <a:rPr lang="uk-UA" sz="7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ПРАВИЛА ДИСКУСІЇ </a:t>
            </a:r>
            <a:r>
              <a:rPr lang="uk-UA" sz="7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>
              <a:buFont typeface="Wingdings" pitchFamily="2" charset="2"/>
              <a:buChar char="v"/>
            </a:pPr>
            <a:r>
              <a:rPr lang="uk-UA" sz="5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висловлювати думку  чітко;</a:t>
            </a:r>
          </a:p>
          <a:p>
            <a:pPr algn="l">
              <a:buFont typeface="Wingdings" pitchFamily="2" charset="2"/>
              <a:buChar char="v"/>
            </a:pPr>
            <a:r>
              <a:rPr lang="uk-UA" sz="5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не втручатися, коли думку висловлює колега ;</a:t>
            </a:r>
          </a:p>
          <a:p>
            <a:pPr algn="l">
              <a:buFont typeface="Wingdings" pitchFamily="2" charset="2"/>
              <a:buChar char="v"/>
            </a:pPr>
            <a:r>
              <a:rPr lang="uk-UA" sz="5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уважно слухати колегу;</a:t>
            </a:r>
          </a:p>
          <a:p>
            <a:pPr algn="l">
              <a:buFont typeface="Wingdings" pitchFamily="2" charset="2"/>
              <a:buChar char="v"/>
            </a:pPr>
            <a:r>
              <a:rPr lang="uk-UA" sz="5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не перебивати того, хто говорить;</a:t>
            </a:r>
          </a:p>
          <a:p>
            <a:pPr algn="l">
              <a:buFont typeface="Wingdings" pitchFamily="2" charset="2"/>
              <a:buChar char="v"/>
            </a:pPr>
            <a:r>
              <a:rPr lang="uk-UA" sz="5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чемно, ввічливо  висловлювати свою незгоду,          заперечувати думку інших.</a:t>
            </a:r>
          </a:p>
          <a:p>
            <a:pPr algn="l">
              <a:buFont typeface="Wingdings" pitchFamily="2" charset="2"/>
              <a:buChar char="v"/>
            </a:pPr>
            <a:endParaRPr lang="uk-UA" sz="59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uk-UA" sz="7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ДИСКУСІЯ</a:t>
            </a:r>
            <a:r>
              <a:rPr lang="uk-UA" sz="5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7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може бути окремою формою  методичної роботи або фрагментом іншої.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>
                <a:latin typeface="Monotype Corsiva" pitchFamily="66" charset="0"/>
              </a:rPr>
              <a:t/>
            </a:r>
            <a:br>
              <a:rPr lang="uk-UA" b="1" dirty="0">
                <a:latin typeface="Monotype Corsiva" pitchFamily="66" charset="0"/>
              </a:rPr>
            </a:br>
            <a:endParaRPr lang="ru-RU" b="1" dirty="0">
              <a:latin typeface="Monotype Corsiva" pitchFamily="66" charset="0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844675"/>
            <a:ext cx="7304087" cy="3794125"/>
          </a:xfrm>
        </p:spPr>
        <p:txBody>
          <a:bodyPr/>
          <a:lstStyle/>
          <a:p>
            <a:r>
              <a:rPr lang="uk-UA" sz="2400" dirty="0">
                <a:solidFill>
                  <a:srgbClr val="002060"/>
                </a:solidFill>
                <a:latin typeface="Times New Roman" pitchFamily="18" charset="0"/>
              </a:rPr>
              <a:t>(за словником -  </a:t>
            </a:r>
            <a:r>
              <a:rPr lang="uk-UA" sz="2400" dirty="0" err="1">
                <a:solidFill>
                  <a:srgbClr val="FF0000"/>
                </a:solidFill>
                <a:latin typeface="Times New Roman" pitchFamily="18" charset="0"/>
              </a:rPr>
              <a:t>“новинка”</a:t>
            </a:r>
            <a:r>
              <a:rPr lang="uk-UA" sz="2400" dirty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uk-UA" sz="2400" dirty="0" err="1">
                <a:solidFill>
                  <a:srgbClr val="FF0000"/>
                </a:solidFill>
                <a:latin typeface="Times New Roman" pitchFamily="18" charset="0"/>
              </a:rPr>
              <a:t>“нововведення”</a:t>
            </a:r>
            <a:r>
              <a:rPr lang="uk-UA" sz="2400" b="1" dirty="0">
                <a:latin typeface="Times New Roman" pitchFamily="18" charset="0"/>
              </a:rPr>
              <a:t>).</a:t>
            </a:r>
          </a:p>
          <a:p>
            <a:r>
              <a:rPr lang="uk-UA" sz="2800" b="1" i="1" dirty="0">
                <a:solidFill>
                  <a:srgbClr val="002060"/>
                </a:solidFill>
                <a:latin typeface="Times New Roman" pitchFamily="18" charset="0"/>
              </a:rPr>
              <a:t>Інновація</a:t>
            </a: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 в освіті, </a:t>
            </a:r>
          </a:p>
          <a:p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за визначенням науковців, - це цілеспрямований процес </a:t>
            </a:r>
            <a:r>
              <a:rPr lang="uk-UA" sz="2800" b="1" u="sng" dirty="0">
                <a:solidFill>
                  <a:srgbClr val="002060"/>
                </a:solidFill>
                <a:latin typeface="Times New Roman" pitchFamily="18" charset="0"/>
              </a:rPr>
              <a:t>часткових змін, </a:t>
            </a: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що ведуть до модифікації мети, змісту, методів, форм навчання і виховання, </a:t>
            </a:r>
            <a:r>
              <a:rPr lang="uk-UA" sz="2800" b="1" u="sng" dirty="0">
                <a:solidFill>
                  <a:srgbClr val="002060"/>
                </a:solidFill>
                <a:latin typeface="Times New Roman" pitchFamily="18" charset="0"/>
              </a:rPr>
              <a:t>адаптації </a:t>
            </a:r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</a:rPr>
              <a:t>процесу навчання до нових вимог.</a:t>
            </a:r>
            <a:endParaRPr lang="ru-RU" sz="28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1258888" y="620713"/>
            <a:ext cx="6408737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І </a:t>
            </a:r>
            <a:r>
              <a:rPr lang="ru-RU" sz="3600" b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н</a:t>
            </a:r>
            <a:r>
              <a:rPr lang="ru-RU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 </a:t>
            </a:r>
            <a:r>
              <a:rPr lang="ru-RU" sz="3600" b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н</a:t>
            </a:r>
            <a:r>
              <a:rPr lang="ru-RU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 о в а </a:t>
            </a:r>
            <a:r>
              <a:rPr lang="ru-RU" sz="3600" b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ц</a:t>
            </a:r>
            <a:r>
              <a:rPr lang="ru-RU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 </a:t>
            </a:r>
            <a:r>
              <a:rPr lang="ru-RU" sz="3600" b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і</a:t>
            </a:r>
            <a:r>
              <a:rPr lang="ru-RU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 я  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depositphotos_3828366-Magic-bo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4613" y="0"/>
            <a:ext cx="9218613" cy="69215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uk-UA" dirty="0">
                <a:latin typeface="Times New Roman" pitchFamily="18" charset="0"/>
              </a:rPr>
              <a:t>  </a:t>
            </a:r>
          </a:p>
          <a:p>
            <a:pPr algn="ctr">
              <a:buFontTx/>
              <a:buNone/>
            </a:pPr>
            <a:r>
              <a:rPr lang="uk-UA" dirty="0">
                <a:latin typeface="Times New Roman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</a:rPr>
              <a:t>відповідає на запитання </a:t>
            </a:r>
            <a:r>
              <a:rPr lang="uk-UA" b="1" dirty="0" err="1">
                <a:solidFill>
                  <a:srgbClr val="002060"/>
                </a:solidFill>
                <a:latin typeface="Times New Roman" pitchFamily="18" charset="0"/>
              </a:rPr>
              <a:t>“як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</a:rPr>
              <a:t>?”, “у який спосіб?”  (за допомогою яких методів, прийомів, засобів) </a:t>
            </a:r>
          </a:p>
          <a:p>
            <a:pPr algn="ctr">
              <a:buFontTx/>
              <a:buNone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</a:rPr>
              <a:t>досягти поставленої педагогічної мети, визначає порядок використання різних моделей навчання.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497887" cy="13144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b="1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857232"/>
            <a:ext cx="857256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ПЕДАГОГІЧНА ТЕХНОЛОГІЯ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30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038"/>
            <a:ext cx="9144000" cy="6732587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uk-UA" dirty="0">
                <a:latin typeface="Times New Roman" pitchFamily="18" charset="0"/>
              </a:rPr>
              <a:t>   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</a:rPr>
              <a:t>дасть змогу уникнути зайвих труднощів під час засвоєння дітьми знань та вмінь, визначених Державним стандартом дошкільної освіти, цікаво і змістовно вибудовувати освітню взаємодію дорослих з дітьми, плекати </a:t>
            </a:r>
            <a:r>
              <a:rPr lang="uk-UA" b="1" u="sng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buFontTx/>
              <a:buNone/>
            </a:pPr>
            <a:r>
              <a:rPr lang="uk-UA" b="1" u="sng" dirty="0">
                <a:solidFill>
                  <a:srgbClr val="002060"/>
                </a:solidFill>
                <a:latin typeface="Times New Roman" pitchFamily="18" charset="0"/>
              </a:rPr>
              <a:t>розум, душу й тіло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buFontTx/>
              <a:buNone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</a:rPr>
              <a:t>кожної дитини.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8064500" cy="1714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Впровадження</a:t>
            </a:r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 </a:t>
            </a:r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інноваційних</a:t>
            </a:r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latin typeface="Impact"/>
            </a:endParaRPr>
          </a:p>
          <a:p>
            <a:pPr algn="ctr"/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педагогічних</a:t>
            </a:r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 </a:t>
            </a:r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технологій</a:t>
            </a:r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latin typeface="Impact"/>
            </a:endParaRPr>
          </a:p>
          <a:p>
            <a:pPr algn="ctr"/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в </a:t>
            </a:r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освітній</a:t>
            </a:r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 </a:t>
            </a:r>
            <a:r>
              <a:rPr lang="ru-RU" sz="3600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процес</a:t>
            </a:r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14656"/>
          </a:xfrm>
        </p:spPr>
        <p:txBody>
          <a:bodyPr>
            <a:noAutofit/>
          </a:bodyPr>
          <a:lstStyle/>
          <a:p>
            <a:pPr algn="ctr"/>
            <a:r>
              <a:rPr lang="uk-UA" sz="8000" dirty="0" smtClean="0">
                <a:solidFill>
                  <a:srgbClr val="FF0000"/>
                </a:solidFill>
              </a:rPr>
              <a:t>Сучасні педагогічні технології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Класифікація сучасних педагогічних технологій,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які використовуються в освітньому процесі ДНЗ.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 fontScale="92500"/>
          </a:bodyPr>
          <a:lstStyle/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uk-UA" sz="3200" b="1" dirty="0" err="1" smtClean="0">
                <a:solidFill>
                  <a:schemeClr val="accent1">
                    <a:lumMod val="75000"/>
                  </a:schemeClr>
                </a:solidFill>
              </a:rPr>
              <a:t>Здоров’язбережувальні</a:t>
            </a:r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 технології.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2.Технології проектної діяльності.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3. Технології винахідницької діяльності.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4. Інформаційно-комунікаційні   </a:t>
            </a:r>
          </a:p>
          <a:p>
            <a:pPr>
              <a:buNone/>
            </a:pPr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технології.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5. Особистісно-орієнтовані технології.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6. Технології </a:t>
            </a:r>
            <a:r>
              <a:rPr lang="uk-UA" sz="3200" b="1" dirty="0" err="1" smtClean="0">
                <a:solidFill>
                  <a:schemeClr val="accent1">
                    <a:lumMod val="75000"/>
                  </a:schemeClr>
                </a:solidFill>
              </a:rPr>
              <a:t>портфоліо</a:t>
            </a:r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7.Соціоігрові технології.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Здоров’язбережувальні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технології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7364"/>
            <a:ext cx="8258204" cy="657236"/>
          </a:xfrm>
        </p:spPr>
        <p:txBody>
          <a:bodyPr/>
          <a:lstStyle/>
          <a:p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1. Оволодіння набором найпростіших форм і засобів поведінки, які сприяють збереженню і зміцненню здоров’я.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2. Збільшення резервів здоров’я.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786058"/>
            <a:ext cx="4040188" cy="407194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sz="29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Класифікацію </a:t>
            </a:r>
            <a:r>
              <a:rPr lang="uk-UA" sz="2900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здоров'язберігаючих</a:t>
            </a:r>
            <a:r>
              <a:rPr lang="uk-UA" sz="29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технологій:</a:t>
            </a:r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медико-профілактичні</a:t>
            </a:r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фізкультурно-оздоровчі;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забезпечення соціально-психологічного    благополуччя дитини; 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збереження та стимулювання здоров'я; 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навчання здоровому способу життя,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проблемно-ігрові;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корекційні</a:t>
            </a:r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активне сенсорно-розвивальне         середовище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714620"/>
            <a:ext cx="4041775" cy="36457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sz="2100" u="sng" dirty="0" smtClean="0">
                <a:solidFill>
                  <a:schemeClr val="accent1">
                    <a:lumMod val="75000"/>
                  </a:schemeClr>
                </a:solidFill>
              </a:rPr>
              <a:t>Види роботи: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1. Пальчикова гімнастика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2. Гімнастика для очей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3. Дихальна гімнастика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4. Артикуляційна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5. Музично-дихальні тренінги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6. Динамічні паузи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7. Релаксація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8. Арт-терапія, казко-терапія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9. Рухова терапія, музична </a:t>
            </a:r>
          </a:p>
          <a:p>
            <a:pPr>
              <a:buNone/>
            </a:pPr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         терапія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10. </a:t>
            </a:r>
            <a:r>
              <a:rPr lang="uk-UA" sz="2100" dirty="0" err="1" smtClean="0">
                <a:solidFill>
                  <a:schemeClr val="accent1">
                    <a:lumMod val="75000"/>
                  </a:schemeClr>
                </a:solidFill>
              </a:rPr>
              <a:t>Кольоро-терапія</a:t>
            </a:r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uk-UA" sz="2100" dirty="0" err="1" smtClean="0">
                <a:solidFill>
                  <a:schemeClr val="accent1">
                    <a:lumMod val="75000"/>
                  </a:schemeClr>
                </a:solidFill>
              </a:rPr>
              <a:t>звуко-</a:t>
            </a:r>
            <a:endParaRPr lang="uk-UA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uk-UA" sz="2100" dirty="0" smtClean="0">
                <a:solidFill>
                  <a:schemeClr val="accent1">
                    <a:lumMod val="75000"/>
                  </a:schemeClr>
                </a:solidFill>
              </a:rPr>
              <a:t>           терапія, пісочна терапія</a:t>
            </a:r>
            <a:endParaRPr lang="ru-RU" sz="21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" name="Picture 11" descr="C:\Users\viki\AppData\Local\Microsoft\Windows\Temporary Internet Files\Content.IE5\QYIAUPJ1\MCj043604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1448" y="428604"/>
            <a:ext cx="1112552" cy="117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2214578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2. Технології проектування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u="sng" dirty="0" smtClean="0">
                <a:latin typeface="Times New Roman" pitchFamily="18" charset="0"/>
                <a:cs typeface="Times New Roman" pitchFamily="18" charset="0"/>
              </a:rPr>
              <a:t>Завдання: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Розвиток і збагачення соціально-особистісного досвіду шляхом залучення дітей в сферу міжособистісної взаємодії.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614866" cy="143747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sz="2200" b="1" i="1" u="sng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Класифікація навчальних проектів:</a:t>
            </a:r>
            <a:endParaRPr lang="ru-RU" sz="2200" b="1" i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 lvl="0"/>
            <a:r>
              <a:rPr lang="uk-UA" sz="22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Ігрові</a:t>
            </a:r>
            <a:endParaRPr lang="ru-RU" sz="2200" b="1" i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 lvl="0"/>
            <a:r>
              <a:rPr lang="uk-UA" sz="22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Екскурсійні</a:t>
            </a:r>
            <a:endParaRPr lang="ru-RU" sz="2200" b="1" i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 lvl="0"/>
            <a:r>
              <a:rPr lang="uk-UA" sz="22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Розповідні </a:t>
            </a:r>
            <a:endParaRPr lang="ru-RU" sz="2200" b="1" i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 lvl="0"/>
            <a:r>
              <a:rPr lang="uk-UA" sz="2200" b="1" i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Конструктивні  </a:t>
            </a:r>
            <a:endParaRPr lang="ru-RU" sz="2200" b="1" i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3214686"/>
            <a:ext cx="8501122" cy="3500462"/>
          </a:xfrm>
        </p:spPr>
        <p:txBody>
          <a:bodyPr>
            <a:normAutofit fontScale="70000" lnSpcReduction="20000"/>
          </a:bodyPr>
          <a:lstStyle/>
          <a:p>
            <a:r>
              <a:rPr lang="uk-UA" i="1" u="sng" dirty="0" smtClean="0">
                <a:solidFill>
                  <a:schemeClr val="accent1"/>
                </a:solidFill>
              </a:rPr>
              <a:t>Типи проектів:</a:t>
            </a:r>
            <a:endParaRPr lang="ru-RU" i="1" dirty="0" smtClean="0">
              <a:solidFill>
                <a:schemeClr val="accent1"/>
              </a:solidFill>
            </a:endParaRPr>
          </a:p>
          <a:p>
            <a:pPr lvl="0"/>
            <a:r>
              <a:rPr lang="uk-UA" i="1" dirty="0" smtClean="0">
                <a:solidFill>
                  <a:schemeClr val="accent1"/>
                </a:solidFill>
              </a:rPr>
              <a:t>за панівним методом: дослідні, інформаційні, творчі, ігрові, пригодницькі, практично-орієнтовані.</a:t>
            </a:r>
            <a:endParaRPr lang="ru-RU" i="1" dirty="0" smtClean="0">
              <a:solidFill>
                <a:schemeClr val="accent1"/>
              </a:solidFill>
            </a:endParaRPr>
          </a:p>
          <a:p>
            <a:pPr lvl="0"/>
            <a:r>
              <a:rPr lang="uk-UA" i="1" dirty="0" smtClean="0">
                <a:solidFill>
                  <a:schemeClr val="accent1"/>
                </a:solidFill>
              </a:rPr>
              <a:t>за характером змісту: включають дитину і його сім'ю, дитину і природу, дитину і рукотворний світ, дитину, суспільство і його культурні цінності.</a:t>
            </a:r>
            <a:endParaRPr lang="ru-RU" i="1" dirty="0" smtClean="0">
              <a:solidFill>
                <a:schemeClr val="accent1"/>
              </a:solidFill>
            </a:endParaRPr>
          </a:p>
          <a:p>
            <a:pPr lvl="0"/>
            <a:r>
              <a:rPr lang="uk-UA" i="1" dirty="0" smtClean="0">
                <a:solidFill>
                  <a:schemeClr val="accent1"/>
                </a:solidFill>
              </a:rPr>
              <a:t>за характером участі дитини в проекті: замовник, експерт, виконавець, учасник від зародження ідеї до отримання результату.</a:t>
            </a:r>
            <a:endParaRPr lang="ru-RU" i="1" dirty="0" smtClean="0">
              <a:solidFill>
                <a:schemeClr val="accent1"/>
              </a:solidFill>
            </a:endParaRPr>
          </a:p>
          <a:p>
            <a:pPr lvl="0"/>
            <a:r>
              <a:rPr lang="uk-UA" i="1" dirty="0" smtClean="0">
                <a:solidFill>
                  <a:schemeClr val="accent1"/>
                </a:solidFill>
              </a:rPr>
              <a:t>за характером контактів: здійснюється всередині однієї вікової групи, у контакті з іншого віковою групою, всередині ДНЗ, у контакті з сім'єю, установами культури, громадськими організаціями (відкритий проект).</a:t>
            </a:r>
            <a:endParaRPr lang="ru-RU" i="1" dirty="0" smtClean="0">
              <a:solidFill>
                <a:schemeClr val="accent1"/>
              </a:solidFill>
            </a:endParaRPr>
          </a:p>
          <a:p>
            <a:pPr lvl="0"/>
            <a:r>
              <a:rPr lang="uk-UA" i="1" dirty="0" smtClean="0">
                <a:solidFill>
                  <a:schemeClr val="accent1"/>
                </a:solidFill>
              </a:rPr>
              <a:t>за кількістю учасників: індивідуальний, парний, груповий, фронтальний.</a:t>
            </a:r>
            <a:endParaRPr lang="ru-RU" i="1" dirty="0" smtClean="0">
              <a:solidFill>
                <a:schemeClr val="accent1"/>
              </a:solidFill>
            </a:endParaRPr>
          </a:p>
          <a:p>
            <a:pPr lvl="0"/>
            <a:r>
              <a:rPr lang="uk-UA" i="1" dirty="0" smtClean="0">
                <a:solidFill>
                  <a:schemeClr val="accent1"/>
                </a:solidFill>
              </a:rPr>
              <a:t>по тривалості: короткостроковий, середньої тривалості, довгостроковий.</a:t>
            </a:r>
            <a:endParaRPr lang="ru-RU" i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9615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3. Технологія винахідницької діяльності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3829048" cy="471490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3900" b="1" i="1" u="sng" dirty="0" smtClean="0">
                <a:solidFill>
                  <a:schemeClr val="accent3">
                    <a:lumMod val="75000"/>
                  </a:schemeClr>
                </a:solidFill>
              </a:rPr>
              <a:t>Завдання:</a:t>
            </a:r>
            <a:endParaRPr lang="ru-RU" sz="39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1.Формувати у дошкільника основні ключові компетенції, здатність до винахідницького типу мислення.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2. Прищепити дитині радість творчих відкриттів.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496" y="1571612"/>
            <a:ext cx="4929222" cy="478331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3900" b="1" i="1" u="sng" dirty="0" smtClean="0">
                <a:solidFill>
                  <a:schemeClr val="accent3">
                    <a:lumMod val="75000"/>
                  </a:schemeClr>
                </a:solidFill>
              </a:rPr>
              <a:t>Види роботи:</a:t>
            </a:r>
            <a:endParaRPr lang="ru-RU" sz="39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Евристичні бесіди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Постановка і рішення питань проблемного характеру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Спостереження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Моделювання (створення моделей )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Досліди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Фіксація результатів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«Занурення»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Ігрові навчальні і творчо -  розвиваючі ситуації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i="1" dirty="0" smtClean="0">
                <a:solidFill>
                  <a:schemeClr val="accent1">
                    <a:lumMod val="75000"/>
                  </a:schemeClr>
                </a:solidFill>
              </a:rPr>
              <a:t>Трудові дії</a:t>
            </a:r>
            <a:endParaRPr lang="ru-RU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Picture 10" descr="j028363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929198"/>
            <a:ext cx="1500198" cy="164753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958166" cy="1162050"/>
          </a:xfrm>
        </p:spPr>
        <p:txBody>
          <a:bodyPr/>
          <a:lstStyle/>
          <a:p>
            <a:r>
              <a:rPr lang="uk-UA" b="1" dirty="0" smtClean="0"/>
              <a:t>4. Інформаційно-комунікаційні технології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500174"/>
            <a:ext cx="2743200" cy="4748226"/>
          </a:xfrm>
        </p:spPr>
        <p:txBody>
          <a:bodyPr/>
          <a:lstStyle/>
          <a:p>
            <a:r>
              <a:rPr lang="uk-UA" sz="3200" b="1" i="1" u="sng" dirty="0" smtClean="0">
                <a:solidFill>
                  <a:schemeClr val="accent1">
                    <a:lumMod val="75000"/>
                  </a:schemeClr>
                </a:solidFill>
              </a:rPr>
              <a:t>Завдання:</a:t>
            </a:r>
            <a:endParaRPr lang="ru-RU" sz="32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</a:rPr>
              <a:t>1. Стати для дитини провідником в світ нових технологій, наставником у виборі комп’ютерних програм.</a:t>
            </a:r>
            <a:endParaRPr lang="ru-RU" sz="1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1800" i="1" dirty="0" smtClean="0">
                <a:solidFill>
                  <a:schemeClr val="accent1">
                    <a:lumMod val="75000"/>
                  </a:schemeClr>
                </a:solidFill>
              </a:rPr>
              <a:t>2. Формувати основи інформаційної культури дитини, підвищувати професійний рівень педагогів і компетентність батьків.</a:t>
            </a:r>
            <a:endParaRPr lang="ru-RU" sz="1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3500" b="1" u="sng" dirty="0" smtClean="0">
                <a:solidFill>
                  <a:schemeClr val="accent1">
                    <a:lumMod val="75000"/>
                  </a:schemeClr>
                </a:solidFill>
              </a:rPr>
              <a:t>Види програм:</a:t>
            </a:r>
            <a:endParaRPr lang="ru-RU" sz="3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Розвиток уяви, мислення, пам’яті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Розмовні словарі іноземних мов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Найпростіші графічні редактори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Ігри-подорожі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Навчання читанню, математиці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Використання мультимедійних презентацій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Picture 8" descr="C:\Users\viki\AppData\Local\Microsoft\Windows\Temporary Internet Files\Content.IE5\HT7649U9\MCj0424178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58" y="486028"/>
            <a:ext cx="1428760" cy="163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500042"/>
            <a:ext cx="7772400" cy="1357322"/>
          </a:xfrm>
        </p:spPr>
        <p:txBody>
          <a:bodyPr/>
          <a:lstStyle/>
          <a:p>
            <a:r>
              <a:rPr lang="uk-UA" sz="4000" u="sng" dirty="0" smtClean="0">
                <a:latin typeface="Times New Roman" pitchFamily="18" charset="0"/>
                <a:cs typeface="Times New Roman" pitchFamily="18" charset="0"/>
              </a:rPr>
              <a:t>ІКТ в роботі сучасного педагога: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500174"/>
            <a:ext cx="7772400" cy="485778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 1. Підбір ілюстративного матеріалу до занять та для оформлення стендів, групи, кабінетів (сканування, </a:t>
            </a:r>
            <a:r>
              <a:rPr lang="uk-UA" dirty="0" err="1" smtClean="0"/>
              <a:t>інтернет</a:t>
            </a:r>
            <a:r>
              <a:rPr lang="uk-UA" dirty="0" smtClean="0"/>
              <a:t>, принтер, презентація).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r>
              <a:rPr lang="uk-UA" dirty="0" smtClean="0"/>
              <a:t> 2. Підбір додаткового пізнавального матеріалу до занять, знайомство з конспектами занять,  сценаріями свят та інших заходів.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r>
              <a:rPr lang="uk-UA" dirty="0" smtClean="0"/>
              <a:t> 3. Обмін досвідом, знайомство з періодикою, напрацюваннями інших педагогів України і зарубіжжя.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r>
              <a:rPr lang="uk-UA" dirty="0" smtClean="0"/>
              <a:t> 4. Оформлення групової документації, звітів. 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r>
              <a:rPr lang="uk-UA" dirty="0" smtClean="0"/>
              <a:t> 5. Створення презентацій  для підвищення ефективності освітніх занять з дітьми та педагогічної компетенції батьків у процесі проведення батьківських зборів.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45" descr="Рисунок16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408612"/>
            <a:ext cx="2000232" cy="130653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5. Особистісно-орієнтовані технології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8258204" cy="228601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sz="2900" b="1" i="1" u="sng" dirty="0" smtClean="0">
                <a:solidFill>
                  <a:schemeClr val="accent1">
                    <a:lumMod val="75000"/>
                  </a:schemeClr>
                </a:solidFill>
              </a:rPr>
              <a:t>Завдання:</a:t>
            </a:r>
            <a:endParaRPr lang="ru-RU" sz="29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1. Гуманістична спрямованість освітньої діяльності.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2. Забезпечення комфортних, безконфліктних і безпечних умов для </a:t>
            </a:r>
          </a:p>
          <a:p>
            <a:pPr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        розвитку дитини, реалізація її природного потенціалу, індивідуальний </a:t>
            </a:r>
          </a:p>
          <a:p>
            <a:pPr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        підхід до вихованців.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3. Реалізація принципу демократизації дошкільної освіти, рівність у </a:t>
            </a:r>
          </a:p>
          <a:p>
            <a:pPr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        стосунках педагога з дитиною, партнерство в системі </a:t>
            </a:r>
          </a:p>
          <a:p>
            <a:pPr>
              <a:buNone/>
            </a:pP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        взаємовідносин «Дорослий - дитина».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4. Гарантування досягнення поставлених цілей.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3857628"/>
            <a:ext cx="8472518" cy="249729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uk-UA" sz="3800" b="1" u="sng" dirty="0" smtClean="0">
                <a:solidFill>
                  <a:schemeClr val="accent3">
                    <a:lumMod val="75000"/>
                  </a:schemeClr>
                </a:solidFill>
              </a:rPr>
              <a:t>Специфіка технологічного підходу:</a:t>
            </a:r>
            <a:endParaRPr lang="ru-RU" sz="3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постановка цілей та їх максимальне уточнення (виховання і навчання з орієнтацією на досягнення результату);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підготовка методичних посібників згідно з навчальними цілями і завданнями;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оцінка актуального розвитку дошкільника, корекція відхилень, спрямованість на досягнення цілей;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створення атмосфери любові, турботи, співробітництва, умов для творчості особистості;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заключна оцінка результату - рівень розвитку дошкільника.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785950"/>
          </a:xfrm>
        </p:spPr>
        <p:txBody>
          <a:bodyPr>
            <a:normAutofit/>
          </a:bodyPr>
          <a:lstStyle/>
          <a:p>
            <a:pPr algn="ctr"/>
            <a:r>
              <a:rPr lang="uk-UA" sz="31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6. Технологія </a:t>
            </a:r>
            <a:r>
              <a:rPr lang="uk-UA" sz="3100" b="1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портфоліо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1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Технологія </a:t>
            </a:r>
            <a:r>
              <a:rPr lang="uk-UA" sz="31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портфоліо</a:t>
            </a:r>
            <a:r>
              <a:rPr lang="uk-UA" sz="31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педагога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186766" cy="222329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sz="3300" b="1" u="sng" dirty="0" smtClean="0">
                <a:solidFill>
                  <a:schemeClr val="accent1">
                    <a:lumMod val="75000"/>
                  </a:schemeClr>
                </a:solidFill>
              </a:rPr>
              <a:t>Завдання:</a:t>
            </a:r>
            <a:endParaRPr lang="ru-RU" sz="33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1. Альтернативна форма оцінки професіоналізму і результативності роботи педагога.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2. Врахування результатів, яких досяг педагог в різноманітних видах діяльності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3786189"/>
            <a:ext cx="8258204" cy="256873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sz="3300" b="1" u="sng" dirty="0" smtClean="0">
                <a:solidFill>
                  <a:schemeClr val="accent4">
                    <a:lumMod val="75000"/>
                  </a:schemeClr>
                </a:solidFill>
              </a:rPr>
              <a:t>Розділи </a:t>
            </a:r>
            <a:r>
              <a:rPr lang="uk-UA" sz="3300" b="1" u="sng" dirty="0" err="1" smtClean="0">
                <a:solidFill>
                  <a:schemeClr val="accent4">
                    <a:lumMod val="75000"/>
                  </a:schemeClr>
                </a:solidFill>
              </a:rPr>
              <a:t>портфоліо</a:t>
            </a:r>
            <a:r>
              <a:rPr lang="uk-UA" sz="3300" b="1" u="sng" dirty="0" smtClean="0">
                <a:solidFill>
                  <a:schemeClr val="accent4">
                    <a:lumMod val="75000"/>
                  </a:schemeClr>
                </a:solidFill>
              </a:rPr>
              <a:t> педагога:</a:t>
            </a:r>
            <a:endParaRPr lang="ru-RU" sz="33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1. Загальні відомості про педагога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2. Результати педагогічної діяльності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3. Науково-методична діяльність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4. Створення розвивального середовища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5. Співпраця з родинами вихованців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6. Громадська діяльність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25" descr="a29038e3f7639887aea70b1818307af1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3786190"/>
            <a:ext cx="1500198" cy="2624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Технологія порт фоліо дошкільника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258204" cy="158035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sz="3800" b="1" i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Завдання:</a:t>
            </a:r>
            <a:endParaRPr lang="ru-RU" sz="3800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1.Накопичування особистісних досягнень дитини в різних видах діяльності, його успіхів, позитивних емоцій.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Індивідуальний підхід до кожної дитини в період відвідування ДНЗ.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3429001"/>
            <a:ext cx="8258204" cy="292592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sz="3800" b="1" i="1" u="sng" dirty="0" smtClean="0">
                <a:solidFill>
                  <a:schemeClr val="tx2">
                    <a:lumMod val="75000"/>
                  </a:schemeClr>
                </a:solidFill>
              </a:rPr>
              <a:t>Види порт фоліо дошкільника:</a:t>
            </a:r>
            <a:endParaRPr lang="ru-RU" sz="38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1. «Давайте познайомимося», «Я росту», «Я мрію», «Я можу», «Мої досягнення», «Портрет моєї дитини», «Порадьте мені», «Батьки, запитуйте!»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2. «Познайомтеся зі мною», «Я росту», «Моя сім’я», «Чим можу – допоможу», «Світ навколо нас», «Натхнення»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3. «Інформація батьків», «Інформація педагогів», «Інформація дитини про себе»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4. «Яка дитина хороша», «Яка дитина уміла», «Яка дитина успішна»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Picture 24" descr="bbede0006c530d485ca772fc67e59d7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0"/>
            <a:ext cx="1089025" cy="181451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6759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uk-UA" sz="4000" b="1" dirty="0" err="1" smtClean="0">
                <a:latin typeface="Times New Roman" pitchFamily="18" charset="0"/>
                <a:cs typeface="Times New Roman" pitchFamily="18" charset="0"/>
              </a:rPr>
              <a:t>Соціо-ігрові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технології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258204" cy="229473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sz="3800" u="sng" dirty="0" smtClean="0">
                <a:solidFill>
                  <a:schemeClr val="accent3">
                    <a:lumMod val="75000"/>
                  </a:schemeClr>
                </a:solidFill>
              </a:rPr>
              <a:t>Завдання:</a:t>
            </a:r>
            <a:endParaRPr lang="ru-RU" sz="38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1. Розвиток взаємодії «дитина-дитина», «дитина-батьки», «дитина-педагог», «дитина-дорослий» для забезпечення душевного благополуччя.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2. Корекція імпульсивної, агресивної, демонстративної, поведінки протесту.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3. Формування навичок і умінь товариської комунікативної взаємодії.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4. Вирішення завдань «соціального» загартування.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</a:rPr>
              <a:t>5. Розвиток навичок повноцінного міжособистісного спілкування для розуміння дитиною самого себе.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4214818"/>
            <a:ext cx="8258204" cy="235745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sz="51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Види роботи:</a:t>
            </a:r>
            <a:endParaRPr lang="ru-RU" sz="51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uk-U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Колективні справи, робота в малих групах, тренінги на уміння домовлятися</a:t>
            </a:r>
            <a:endParaRPr lang="ru-RU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uk-U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Ігри з правилами, ігри-змагання, ігри-драматизації, сюжетно-рольові ігри</a:t>
            </a:r>
            <a:endParaRPr lang="ru-RU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uk-U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Метод створення проблемних ситуацій з елементами самооцінки</a:t>
            </a:r>
            <a:endParaRPr lang="ru-RU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uk-U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Тренінги, </a:t>
            </a:r>
            <a:r>
              <a:rPr lang="uk-UA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самопрезентації</a:t>
            </a:r>
            <a:endParaRPr lang="ru-RU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00034" y="785813"/>
            <a:ext cx="7700991" cy="264318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uk-UA" b="1" dirty="0" smtClean="0">
                <a:solidFill>
                  <a:srgbClr val="FF0000"/>
                </a:solidFill>
              </a:rPr>
              <a:t>Методика </a:t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>використання коректурних таблиць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Н.Гавриш</a:t>
            </a:r>
            <a:r>
              <a:rPr lang="uk-UA" sz="4000" b="1" dirty="0" smtClean="0">
                <a:solidFill>
                  <a:srgbClr val="FF0000"/>
                </a:solidFill>
              </a:rPr>
              <a:t> </a:t>
            </a:r>
            <a:endParaRPr lang="ru-RU" sz="4000" b="1" dirty="0" smtClean="0">
              <a:solidFill>
                <a:srgbClr val="FF0000"/>
              </a:solidFill>
            </a:endParaRPr>
          </a:p>
        </p:txBody>
      </p:sp>
      <p:pic>
        <p:nvPicPr>
          <p:cNvPr id="3076" name="Picture 10" descr="I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21691">
            <a:off x="6362700" y="3627438"/>
            <a:ext cx="2374900" cy="1863725"/>
          </a:xfrm>
          <a:prstGeom prst="rect">
            <a:avLst/>
          </a:prstGeom>
          <a:noFill/>
          <a:ln w="9525" cap="rnd">
            <a:solidFill>
              <a:schemeClr val="tx2"/>
            </a:solidFill>
            <a:prstDash val="sysDot"/>
            <a:miter lim="800000"/>
            <a:headEnd/>
            <a:tailEnd/>
          </a:ln>
        </p:spPr>
      </p:pic>
      <p:pic>
        <p:nvPicPr>
          <p:cNvPr id="3077" name="Picture 11" descr="sc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6463" y="3848100"/>
            <a:ext cx="2435225" cy="1692275"/>
          </a:xfrm>
          <a:prstGeom prst="rect">
            <a:avLst/>
          </a:prstGeom>
          <a:noFill/>
          <a:ln w="9525" cap="rnd">
            <a:solidFill>
              <a:srgbClr val="008080"/>
            </a:solidFill>
            <a:prstDash val="sysDot"/>
            <a:miter lim="800000"/>
            <a:headEnd/>
            <a:tailEnd/>
          </a:ln>
        </p:spPr>
      </p:pic>
      <p:pic>
        <p:nvPicPr>
          <p:cNvPr id="6" name="Рисунок 5" descr="IMG_N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4071942"/>
            <a:ext cx="2428892" cy="171976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i?id=257803555-5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916113"/>
            <a:ext cx="15843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4075" y="476250"/>
            <a:ext cx="67691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2500" dirty="0" smtClean="0"/>
              <a:t>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2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2500" dirty="0" smtClean="0">
              <a:solidFill>
                <a:srgbClr val="80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2500" dirty="0" smtClean="0">
                <a:solidFill>
                  <a:srgbClr val="800000"/>
                </a:solidFill>
              </a:rPr>
              <a:t>   </a:t>
            </a:r>
            <a:r>
              <a:rPr lang="uk-UA" sz="2800" dirty="0" smtClean="0">
                <a:solidFill>
                  <a:srgbClr val="FF0000"/>
                </a:solidFill>
              </a:rPr>
              <a:t>Важлива умова організації партнерської діяльності дорослого і дитини - пробудження спільного інформаційно-ігрового інтересу в процесі будь-якого ефективного розвивального засобу, одними з яких, за визначенням Наталії Гавриш, є: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uk-UA" sz="2800" i="1" dirty="0" smtClean="0">
                <a:solidFill>
                  <a:srgbClr val="FF0000"/>
                </a:solidFill>
              </a:rPr>
              <a:t>   карти розумових дій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uk-UA" sz="2800" dirty="0" smtClean="0">
                <a:solidFill>
                  <a:srgbClr val="FF0000"/>
                </a:solidFill>
              </a:rPr>
              <a:t>   </a:t>
            </a:r>
            <a:r>
              <a:rPr lang="uk-UA" sz="2800" i="1" dirty="0" smtClean="0">
                <a:solidFill>
                  <a:srgbClr val="FF0000"/>
                </a:solidFill>
              </a:rPr>
              <a:t>коректурні таблиці</a:t>
            </a:r>
            <a:r>
              <a:rPr lang="uk-UA" sz="2800" dirty="0" smtClean="0">
                <a:solidFill>
                  <a:srgbClr val="FF0000"/>
                </a:solidFill>
              </a:rPr>
              <a:t>  </a:t>
            </a:r>
            <a:endParaRPr lang="ru-RU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4365625"/>
            <a:ext cx="2627312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42875"/>
            <a:ext cx="8072437" cy="671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2400" dirty="0" smtClean="0">
                <a:solidFill>
                  <a:schemeClr val="hlink"/>
                </a:solidFill>
              </a:rPr>
              <a:t>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2400" dirty="0" err="1" smtClean="0">
                <a:solidFill>
                  <a:schemeClr val="hlink"/>
                </a:solidFill>
              </a:rPr>
              <a:t>“</a:t>
            </a:r>
            <a:r>
              <a:rPr lang="uk-UA" sz="3600" b="1" dirty="0" err="1" smtClean="0">
                <a:solidFill>
                  <a:srgbClr val="FF0000"/>
                </a:solidFill>
              </a:rPr>
              <a:t>Коректурна</a:t>
            </a:r>
            <a:r>
              <a:rPr lang="uk-UA" sz="3600" b="1" dirty="0" smtClean="0">
                <a:solidFill>
                  <a:srgbClr val="FF0000"/>
                </a:solidFill>
              </a:rPr>
              <a:t> </a:t>
            </a:r>
            <a:r>
              <a:rPr lang="uk-UA" sz="3600" b="1" dirty="0" err="1" smtClean="0">
                <a:solidFill>
                  <a:srgbClr val="FF0000"/>
                </a:solidFill>
              </a:rPr>
              <a:t>”таблиця</a:t>
            </a:r>
            <a:r>
              <a:rPr lang="uk-UA" sz="3600" b="1" dirty="0" smtClean="0">
                <a:solidFill>
                  <a:srgbClr val="FF0000"/>
                </a:solidFill>
              </a:rPr>
              <a:t>  </a:t>
            </a:r>
            <a:r>
              <a:rPr lang="uk-UA" sz="3600" dirty="0" smtClean="0">
                <a:solidFill>
                  <a:srgbClr val="FF0000"/>
                </a:solidFill>
              </a:rPr>
              <a:t>–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   </a:t>
            </a:r>
            <a:r>
              <a:rPr lang="uk-UA" sz="2000" b="1" dirty="0" smtClean="0">
                <a:solidFill>
                  <a:srgbClr val="C00000"/>
                </a:solidFill>
              </a:rPr>
              <a:t>таблиця,яка дає змогу коригувати наше сприйняття об</a:t>
            </a:r>
            <a:r>
              <a:rPr lang="en-US" sz="2000" b="1" dirty="0" smtClean="0">
                <a:solidFill>
                  <a:srgbClr val="C00000"/>
                </a:solidFill>
              </a:rPr>
              <a:t>’</a:t>
            </a:r>
            <a:r>
              <a:rPr lang="uk-UA" sz="2000" b="1" dirty="0" err="1" smtClean="0">
                <a:solidFill>
                  <a:srgbClr val="C00000"/>
                </a:solidFill>
              </a:rPr>
              <a:t>єктів</a:t>
            </a:r>
            <a:r>
              <a:rPr lang="uk-UA" sz="2000" b="1" dirty="0" smtClean="0">
                <a:solidFill>
                  <a:srgbClr val="C00000"/>
                </a:solidFill>
              </a:rPr>
              <a:t> і явищ дійсності: щоразу ті самі об</a:t>
            </a:r>
            <a:r>
              <a:rPr lang="en-US" sz="2000" b="1" dirty="0" smtClean="0">
                <a:solidFill>
                  <a:srgbClr val="C00000"/>
                </a:solidFill>
              </a:rPr>
              <a:t>’</a:t>
            </a:r>
            <a:r>
              <a:rPr lang="uk-UA" sz="2000" b="1" dirty="0" err="1" smtClean="0">
                <a:solidFill>
                  <a:srgbClr val="C00000"/>
                </a:solidFill>
              </a:rPr>
              <a:t>єкти</a:t>
            </a:r>
            <a:r>
              <a:rPr lang="uk-UA" sz="2000" b="1" dirty="0" smtClean="0">
                <a:solidFill>
                  <a:srgbClr val="C00000"/>
                </a:solidFill>
              </a:rPr>
              <a:t> і явища можна розглядати в новому ракурсі,під іншим кутом зору,звертати увагу на їхні характерні особливості</a:t>
            </a:r>
            <a:r>
              <a:rPr lang="uk-UA" sz="2400" dirty="0" smtClean="0">
                <a:solidFill>
                  <a:srgbClr val="FF0000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2400" b="1" dirty="0" smtClean="0">
                <a:solidFill>
                  <a:srgbClr val="7030A0"/>
                </a:solidFill>
              </a:rPr>
              <a:t>Мета: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FF0000"/>
                </a:solidFill>
              </a:rPr>
              <a:t>    </a:t>
            </a:r>
            <a:r>
              <a:rPr lang="uk-UA" sz="1800" b="1" dirty="0" smtClean="0">
                <a:solidFill>
                  <a:srgbClr val="7030A0"/>
                </a:solidFill>
              </a:rPr>
              <a:t>Активізувати пізнавальні процеси дітей, закріплювати і уточнювати знання дітей з тієї чи іншої теми,унаочнювати процес встановлення причини – наслідкових </a:t>
            </a:r>
            <a:r>
              <a:rPr lang="uk-UA" sz="1800" b="1" dirty="0" err="1" smtClean="0">
                <a:solidFill>
                  <a:srgbClr val="7030A0"/>
                </a:solidFill>
              </a:rPr>
              <a:t>зв</a:t>
            </a:r>
            <a:r>
              <a:rPr lang="en-US" sz="1800" b="1" dirty="0" smtClean="0">
                <a:solidFill>
                  <a:srgbClr val="7030A0"/>
                </a:solidFill>
              </a:rPr>
              <a:t>’</a:t>
            </a:r>
            <a:r>
              <a:rPr lang="uk-UA" sz="1800" b="1" dirty="0" err="1" smtClean="0">
                <a:solidFill>
                  <a:srgbClr val="7030A0"/>
                </a:solidFill>
              </a:rPr>
              <a:t>язків</a:t>
            </a:r>
            <a:r>
              <a:rPr lang="uk-UA" sz="1800" b="1" dirty="0" smtClean="0">
                <a:solidFill>
                  <a:srgbClr val="7030A0"/>
                </a:solidFill>
              </a:rPr>
              <a:t> між об</a:t>
            </a:r>
            <a:r>
              <a:rPr lang="en-US" sz="1800" b="1" dirty="0" smtClean="0">
                <a:solidFill>
                  <a:srgbClr val="7030A0"/>
                </a:solidFill>
              </a:rPr>
              <a:t>’</a:t>
            </a:r>
            <a:r>
              <a:rPr lang="uk-UA" sz="1800" b="1" dirty="0" err="1" smtClean="0">
                <a:solidFill>
                  <a:srgbClr val="7030A0"/>
                </a:solidFill>
              </a:rPr>
              <a:t>єктами</a:t>
            </a:r>
            <a:r>
              <a:rPr lang="uk-UA" sz="1800" b="1" dirty="0" smtClean="0">
                <a:solidFill>
                  <a:srgbClr val="7030A0"/>
                </a:solidFill>
              </a:rPr>
              <a:t> та явищами дійсності. Закріплювати орієнтування в просторі,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7030A0"/>
                </a:solidFill>
              </a:rPr>
              <a:t>     читання друкованих слів,знання цифр.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7030A0"/>
                </a:solidFill>
              </a:rPr>
              <a:t>     Розвивати допитливість ,мовленнєву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7030A0"/>
                </a:solidFill>
              </a:rPr>
              <a:t>     ініціативність. Розширювати словник дітей.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7030A0"/>
                </a:solidFill>
              </a:rPr>
              <a:t>     Надати можливість відчути задоволення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7030A0"/>
                </a:solidFill>
              </a:rPr>
              <a:t>     від відчуття своєї інтелектуальної 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1800" b="1" dirty="0" smtClean="0">
                <a:solidFill>
                  <a:srgbClr val="7030A0"/>
                </a:solidFill>
              </a:rPr>
              <a:t>     спроможності,радість відкриття</a:t>
            </a:r>
            <a:r>
              <a:rPr lang="uk-UA" sz="1800" b="1" dirty="0" smtClean="0">
                <a:solidFill>
                  <a:srgbClr val="FF0000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uk-UA" sz="3600" dirty="0" smtClean="0">
                <a:solidFill>
                  <a:schemeClr val="hlink"/>
                </a:solidFill>
              </a:rPr>
              <a:t> </a:t>
            </a:r>
            <a:endParaRPr lang="ru-RU" sz="3600" dirty="0" smtClean="0">
              <a:solidFill>
                <a:schemeClr val="hlink"/>
              </a:solidFill>
            </a:endParaRPr>
          </a:p>
        </p:txBody>
      </p:sp>
      <p:pic>
        <p:nvPicPr>
          <p:cNvPr id="5124" name="Рисунок 1" descr="0b54c9c1204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43250"/>
            <a:ext cx="1000125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4365625"/>
            <a:ext cx="2627312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857232"/>
            <a:ext cx="6750050" cy="4895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1700" b="1" dirty="0" smtClean="0"/>
              <a:t>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1700" b="1" dirty="0" smtClean="0"/>
              <a:t>  </a:t>
            </a:r>
            <a:r>
              <a:rPr lang="uk-UA" sz="2400" b="1" dirty="0" smtClean="0">
                <a:solidFill>
                  <a:srgbClr val="FF0000"/>
                </a:solidFill>
              </a:rPr>
              <a:t>Основними засобами</a:t>
            </a:r>
            <a:r>
              <a:rPr lang="uk-UA" sz="2400" dirty="0" smtClean="0">
                <a:solidFill>
                  <a:srgbClr val="FF0000"/>
                </a:solidFill>
              </a:rPr>
              <a:t> у роботі з коректурними таблицями є інтелектуально-мовленнєві завдання, ігри-вправи, які будуть постійно коригувати уявлення дітей про предмети, відчувати пов’язаність усього з усім; </a:t>
            </a:r>
            <a:r>
              <a:rPr lang="uk-UA" sz="2400" b="1" dirty="0" smtClean="0">
                <a:solidFill>
                  <a:srgbClr val="FF0000"/>
                </a:solidFill>
              </a:rPr>
              <a:t>сприятимуть </a:t>
            </a:r>
            <a:r>
              <a:rPr lang="uk-UA" sz="2400" dirty="0" smtClean="0">
                <a:solidFill>
                  <a:srgbClr val="FF0000"/>
                </a:solidFill>
              </a:rPr>
              <a:t>розвитку мислення й мовлення дітей, удосконаленню сприймання, уваги, пам’яті, формуванню у дошкільнят основ діалектичного світогляду, розкриттю їх творчих здібностей, забезпечуватимуть пізнавальну активність, стійкий інтерес до інтелектуальної діяльності. 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0"/>
            <a:ext cx="7313612" cy="1214422"/>
          </a:xfrm>
        </p:spPr>
        <p:txBody>
          <a:bodyPr/>
          <a:lstStyle/>
          <a:p>
            <a:pPr algn="ctr" eaLnBrk="1" hangingPunct="1"/>
            <a:r>
              <a:rPr lang="uk-UA" sz="2800" b="1" i="1" dirty="0" smtClean="0">
                <a:solidFill>
                  <a:srgbClr val="FF0000"/>
                </a:solidFill>
              </a:rPr>
              <a:t>Рекомендації щодо роботи з коректурними таблицями:</a:t>
            </a:r>
            <a:endParaRPr lang="ru-RU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214438"/>
            <a:ext cx="8029575" cy="53832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sz="2100" dirty="0" smtClean="0">
                <a:solidFill>
                  <a:schemeClr val="hlink"/>
                </a:solidFill>
              </a:rPr>
              <a:t>    </a:t>
            </a:r>
            <a:r>
              <a:rPr lang="uk-UA" sz="2100" b="1" dirty="0" smtClean="0">
                <a:solidFill>
                  <a:srgbClr val="7030A0"/>
                </a:solidFill>
              </a:rPr>
              <a:t>Дорослий</a:t>
            </a:r>
            <a:r>
              <a:rPr lang="uk-UA" sz="2100" dirty="0" smtClean="0">
                <a:solidFill>
                  <a:srgbClr val="7030A0"/>
                </a:solidFill>
              </a:rPr>
              <a:t> :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uk-UA" sz="2100" dirty="0" smtClean="0">
                <a:solidFill>
                  <a:srgbClr val="7030A0"/>
                </a:solidFill>
              </a:rPr>
              <a:t>оголошує запитання або завдання; 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uk-UA" sz="2100" dirty="0" smtClean="0">
                <a:solidFill>
                  <a:srgbClr val="7030A0"/>
                </a:solidFill>
              </a:rPr>
              <a:t>може прокоментувати відповідь, судження (надати додаткову інформацію, оцінити виконання, уточнити деякі факти тощо).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sz="2100" b="1" dirty="0" smtClean="0">
                <a:solidFill>
                  <a:srgbClr val="7030A0"/>
                </a:solidFill>
              </a:rPr>
              <a:t>     Діти: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100" b="1" dirty="0" smtClean="0">
                <a:solidFill>
                  <a:srgbClr val="7030A0"/>
                </a:solidFill>
              </a:rPr>
              <a:t> </a:t>
            </a:r>
            <a:r>
              <a:rPr lang="uk-UA" sz="2100" dirty="0" smtClean="0">
                <a:solidFill>
                  <a:srgbClr val="7030A0"/>
                </a:solidFill>
              </a:rPr>
              <a:t>виконують його, пояснюють свої дії;</a:t>
            </a:r>
            <a:r>
              <a:rPr lang="uk-UA" sz="2000" dirty="0" smtClean="0">
                <a:solidFill>
                  <a:srgbClr val="7030A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000" dirty="0" smtClean="0">
                <a:solidFill>
                  <a:srgbClr val="7030A0"/>
                </a:solidFill>
              </a:rPr>
              <a:t>запитання чи завдання представлені на картках за допомогою символічних знаків,  самостійно «читають»;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000" dirty="0" smtClean="0">
                <a:solidFill>
                  <a:srgbClr val="7030A0"/>
                </a:solidFill>
              </a:rPr>
              <a:t> дають відповідь на запитання 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000" dirty="0" smtClean="0">
                <a:solidFill>
                  <a:srgbClr val="7030A0"/>
                </a:solidFill>
              </a:rPr>
              <a:t> виконуючи завдання , використовують спеціальні фішки (геометричні фігури, дрібні предмети, якими накривають картинки-відповіді) та коментують результат виконання завдання;</a:t>
            </a:r>
            <a:endParaRPr lang="ru-RU" sz="20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sz="2100" i="1" dirty="0" smtClean="0">
                <a:solidFill>
                  <a:schemeClr val="hlink"/>
                </a:solidFill>
              </a:rPr>
              <a:t>    </a:t>
            </a:r>
            <a:endParaRPr lang="ru-RU" sz="210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571500"/>
            <a:ext cx="5429250" cy="57864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endParaRPr lang="uk-UA" sz="21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endParaRPr lang="uk-UA" sz="21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100" dirty="0" smtClean="0">
                <a:solidFill>
                  <a:srgbClr val="7030A0"/>
                </a:solidFill>
              </a:rPr>
              <a:t>працюють з розлінованою, але незаповненою коректурною таблицею-рамкою і набором предметних картинок-карток, заповнюючи клітинки згідно з усними завданнями дорослого або символічними вказівками на форму (колір, букву, число, величину тощо).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endParaRPr lang="uk-UA" sz="21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sz="2000" b="1" i="1" dirty="0" smtClean="0">
                <a:solidFill>
                  <a:srgbClr val="7030A0"/>
                </a:solidFill>
              </a:rPr>
              <a:t>Основне завдання </a:t>
            </a:r>
            <a:r>
              <a:rPr lang="uk-UA" sz="2000" dirty="0" smtClean="0">
                <a:solidFill>
                  <a:srgbClr val="7030A0"/>
                </a:solidFill>
              </a:rPr>
              <a:t>— завдяки уважному слуховому сприйняттю і зосередженому розгляданню таблиці знайти правильну відповідь і назвати правильне слово (слова);</a:t>
            </a:r>
            <a:endParaRPr lang="ru-RU" sz="2000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endParaRPr lang="ru-RU" sz="2100" dirty="0" smtClean="0">
              <a:solidFill>
                <a:schemeClr val="hlink"/>
              </a:solidFill>
            </a:endParaRPr>
          </a:p>
        </p:txBody>
      </p:sp>
      <p:pic>
        <p:nvPicPr>
          <p:cNvPr id="3" name="Рисунок 2" descr="DSC028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785813"/>
            <a:ext cx="2952750" cy="221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DSC028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3357562"/>
            <a:ext cx="2928958" cy="3107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357166"/>
            <a:ext cx="6991350" cy="1039812"/>
          </a:xfrm>
        </p:spPr>
        <p:txBody>
          <a:bodyPr/>
          <a:lstStyle/>
          <a:p>
            <a:pPr algn="ctr" eaLnBrk="1" hangingPunct="1"/>
            <a:r>
              <a:rPr lang="uk-UA" sz="2800" b="1" dirty="0" smtClean="0">
                <a:solidFill>
                  <a:srgbClr val="FF0000"/>
                </a:solidFill>
              </a:rPr>
              <a:t>Використання коректурних таблиць: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28" y="1500175"/>
            <a:ext cx="6913562" cy="44291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endParaRPr lang="uk-UA" sz="21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у </a:t>
            </a:r>
            <a:r>
              <a:rPr lang="uk-UA" sz="2100" i="1" dirty="0" smtClean="0">
                <a:solidFill>
                  <a:schemeClr val="accent5">
                    <a:lumMod val="50000"/>
                  </a:schemeClr>
                </a:solidFill>
              </a:rPr>
              <a:t>спільній партнерській діяльності з дорослими</a:t>
            </a: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ефективний засіб «включення» дітей у заняття, тобто педагоги можуть використовувати їх на </a:t>
            </a:r>
            <a:r>
              <a:rPr lang="uk-UA" sz="2100" i="1" dirty="0" smtClean="0">
                <a:solidFill>
                  <a:schemeClr val="accent5">
                    <a:lumMod val="50000"/>
                  </a:schemeClr>
                </a:solidFill>
              </a:rPr>
              <a:t>початку заняття</a:t>
            </a: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 як демонстраційний засіб;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 під час проведення </a:t>
            </a:r>
            <a:r>
              <a:rPr lang="uk-UA" sz="2100" i="1" dirty="0" smtClean="0">
                <a:solidFill>
                  <a:schemeClr val="accent5">
                    <a:lumMod val="50000"/>
                  </a:schemeClr>
                </a:solidFill>
              </a:rPr>
              <a:t>основної частини заняття</a:t>
            </a: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, об'єднавши дітей у невеличкі підгрупи, можна запропонувати їм менші за розміром таблиці;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uk-UA" sz="2100" i="1" dirty="0" smtClean="0">
                <a:solidFill>
                  <a:schemeClr val="accent5">
                    <a:lumMod val="50000"/>
                  </a:schemeClr>
                </a:solidFill>
              </a:rPr>
              <a:t>як  своєрідну інтелектуальну гру,</a:t>
            </a:r>
            <a:r>
              <a:rPr lang="uk-UA" sz="21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2100" dirty="0" smtClean="0">
                <a:solidFill>
                  <a:schemeClr val="accent5">
                    <a:lumMod val="50000"/>
                  </a:schemeClr>
                </a:solidFill>
              </a:rPr>
              <a:t>в якій діти змагатимуться поодинці або командами на швидкість реакції, точність  і  широту  сприйняття, багатший словник тощо. </a:t>
            </a:r>
            <a:endParaRPr lang="ru-RU" sz="21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IMG_0001_NEW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6938" y="1428750"/>
            <a:ext cx="8099425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/>
          <a:lstStyle/>
          <a:p>
            <a:pPr algn="ctr" eaLnBrk="1" hangingPunct="1"/>
            <a:r>
              <a:rPr lang="uk-UA" b="1" i="1" dirty="0" smtClean="0">
                <a:solidFill>
                  <a:srgbClr val="FF0000"/>
                </a:solidFill>
              </a:rPr>
              <a:t>Коректурні таблиці</a:t>
            </a:r>
            <a:endParaRPr lang="ru-RU" i="1" dirty="0" smtClean="0">
              <a:solidFill>
                <a:srgbClr val="FF0000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1714500"/>
            <a:ext cx="7658100" cy="48831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96252" cy="1843086"/>
          </a:xfrm>
        </p:spPr>
        <p:txBody>
          <a:bodyPr/>
          <a:lstStyle/>
          <a:p>
            <a:pPr algn="ctr"/>
            <a:endParaRPr lang="ru-RU" dirty="0">
              <a:effectLst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2268538" y="1628775"/>
            <a:ext cx="6335712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"КАРТКИ ПРОППА"</a:t>
            </a: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2571750" y="3933825"/>
            <a:ext cx="4000500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Arial"/>
                <a:cs typeface="Arial"/>
              </a:rPr>
              <a:t>комунікативна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Arial"/>
                <a:cs typeface="Arial"/>
              </a:rPr>
              <a:t>,</a:t>
            </a:r>
          </a:p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Arial"/>
                <a:cs typeface="Arial"/>
              </a:rPr>
              <a:t>пізнавальна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Arial"/>
                <a:cs typeface="Arial"/>
              </a:rPr>
              <a:t>, </a:t>
            </a:r>
            <a:r>
              <a:rPr lang="ru-RU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Arial"/>
                <a:cs typeface="Arial"/>
              </a:rPr>
              <a:t>ігрова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6633"/>
              </a:solidFill>
              <a:latin typeface="Arial"/>
              <a:cs typeface="Arial"/>
            </a:endParaRPr>
          </a:p>
          <a:p>
            <a:pPr algn="ctr"/>
            <a:r>
              <a:rPr lang="ru-RU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Arial"/>
                <a:cs typeface="Arial"/>
              </a:rPr>
              <a:t>технологія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6633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800"/>
              <a:t>Володимир Пропп</a:t>
            </a:r>
            <a:br>
              <a:rPr lang="uk-UA" sz="4800"/>
            </a:br>
            <a:r>
              <a:rPr lang="uk-UA" sz="2400"/>
              <a:t>(1895 – 1970)</a:t>
            </a:r>
            <a:endParaRPr lang="ru-RU" sz="240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600200"/>
            <a:ext cx="4716462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>
                <a:latin typeface="Times New Roman" pitchFamily="18" charset="0"/>
              </a:rPr>
              <a:t>російський і радянський вчений, філолог-фольклорист. </a:t>
            </a:r>
          </a:p>
          <a:p>
            <a:pPr>
              <a:lnSpc>
                <a:spcPct val="80000"/>
              </a:lnSpc>
            </a:pPr>
            <a:r>
              <a:rPr lang="ru-RU" sz="2000">
                <a:latin typeface="Times New Roman" pitchFamily="18" charset="0"/>
              </a:rPr>
              <a:t>Є основоположником порівняльно-типологічного методу в фольклорис-тиці, одним з осново-положників сучасної теорії тексту.</a:t>
            </a:r>
          </a:p>
          <a:p>
            <a:pPr>
              <a:lnSpc>
                <a:spcPct val="80000"/>
              </a:lnSpc>
            </a:pPr>
            <a:r>
              <a:rPr lang="uk-UA" sz="2000">
                <a:latin typeface="Times New Roman" pitchFamily="18" charset="0"/>
              </a:rPr>
              <a:t>Його "Морфологія казки" була опублікована російською мовою в 1928 році Хоча вона стала проривом як у фольклористиці, так і в морфології, загалом залишалася непомічена на Заході, поки не була перекладана в 1958 році. Описані в роботі типи персонажів використовуються в медіаосвіті і можуть бути застосовані в дослідженні практично будь-якої історії, хоч в літературі, хоч у театрі, кіно, телесеріалах, іграх і т.п.</a:t>
            </a:r>
            <a:endParaRPr lang="ru-RU" sz="2000">
              <a:latin typeface="Times New Roman" pitchFamily="18" charset="0"/>
            </a:endParaRPr>
          </a:p>
        </p:txBody>
      </p:sp>
      <p:pic>
        <p:nvPicPr>
          <p:cNvPr id="41990" name="Picture 6" descr="Проп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773238"/>
            <a:ext cx="3671888" cy="302418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Суть технології</a:t>
            </a:r>
            <a:r>
              <a:rPr lang="uk-UA" dirty="0"/>
              <a:t>:</a:t>
            </a:r>
            <a:endParaRPr lang="ru-RU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Карти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Проппа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надають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можливість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дитині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rgbClr val="FF0000"/>
                </a:solidFill>
              </a:rPr>
              <a:t>    за </a:t>
            </a:r>
            <a:r>
              <a:rPr lang="ru-RU" dirty="0" err="1">
                <a:solidFill>
                  <a:srgbClr val="FF0000"/>
                </a:solidFill>
              </a:rPr>
              <a:t>допомогою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змістових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конструктів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функцій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 err="1">
                <a:solidFill>
                  <a:srgbClr val="FF0000"/>
                </a:solidFill>
              </a:rPr>
              <a:t>написати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казку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що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насправді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є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rgbClr val="FF0000"/>
                </a:solidFill>
              </a:rPr>
              <a:t>    </a:t>
            </a:r>
            <a:r>
              <a:rPr lang="ru-RU" dirty="0" err="1">
                <a:solidFill>
                  <a:srgbClr val="FF0000"/>
                </a:solidFill>
              </a:rPr>
              <a:t>проекцією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власного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досвіду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особистості</a:t>
            </a:r>
            <a:r>
              <a:rPr lang="ru-RU" dirty="0">
                <a:solidFill>
                  <a:srgbClr val="FF0000"/>
                </a:solidFill>
              </a:rPr>
              <a:t>. </a:t>
            </a:r>
          </a:p>
          <a:p>
            <a:r>
              <a:rPr lang="ru-RU" dirty="0">
                <a:solidFill>
                  <a:srgbClr val="FF0000"/>
                </a:solidFill>
              </a:rPr>
              <a:t>За </a:t>
            </a:r>
            <a:r>
              <a:rPr lang="ru-RU" dirty="0" err="1">
                <a:solidFill>
                  <a:srgbClr val="FF0000"/>
                </a:solidFill>
              </a:rPr>
              <a:t>допомогою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казок</a:t>
            </a:r>
            <a:r>
              <a:rPr lang="ru-RU" dirty="0">
                <a:solidFill>
                  <a:srgbClr val="FF0000"/>
                </a:solidFill>
              </a:rPr>
              <a:t> вона </a:t>
            </a:r>
            <a:r>
              <a:rPr lang="ru-RU" dirty="0" err="1">
                <a:solidFill>
                  <a:srgbClr val="FF0000"/>
                </a:solidFill>
              </a:rPr>
              <a:t>здобуває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знання</a:t>
            </a:r>
            <a:r>
              <a:rPr lang="ru-RU" dirty="0">
                <a:solidFill>
                  <a:srgbClr val="FF0000"/>
                </a:solidFill>
              </a:rPr>
              <a:t> про </a:t>
            </a:r>
            <a:r>
              <a:rPr lang="ru-RU" dirty="0" err="1">
                <a:solidFill>
                  <a:srgbClr val="FF0000"/>
                </a:solidFill>
              </a:rPr>
              <a:t>довкілля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про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взаємостосунки</a:t>
            </a:r>
            <a:r>
              <a:rPr lang="ru-RU" dirty="0">
                <a:solidFill>
                  <a:srgbClr val="FF0000"/>
                </a:solidFill>
              </a:rPr>
              <a:t> людей, </a:t>
            </a:r>
            <a:r>
              <a:rPr lang="ru-RU" dirty="0" err="1">
                <a:solidFill>
                  <a:srgbClr val="FF0000"/>
                </a:solidFill>
              </a:rPr>
              <a:t>проблеми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які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трапляються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житті</a:t>
            </a:r>
            <a:r>
              <a:rPr lang="ru-RU" dirty="0">
                <a:solidFill>
                  <a:srgbClr val="FF0000"/>
                </a:solidFill>
              </a:rPr>
              <a:t>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/>
              <a:t>Значення технології:</a:t>
            </a:r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C00000"/>
                </a:solidFill>
                <a:latin typeface="Times New Roman" pitchFamily="18" charset="0"/>
              </a:rPr>
              <a:t>Використання карток </a:t>
            </a:r>
            <a:r>
              <a:rPr lang="uk-UA" sz="2400" dirty="0" err="1">
                <a:solidFill>
                  <a:srgbClr val="C00000"/>
                </a:solidFill>
                <a:latin typeface="Times New Roman" pitchFamily="18" charset="0"/>
              </a:rPr>
              <a:t>Проппа</a:t>
            </a:r>
            <a:r>
              <a:rPr lang="uk-UA" sz="2400" dirty="0">
                <a:solidFill>
                  <a:srgbClr val="C00000"/>
                </a:solidFill>
                <a:latin typeface="Times New Roman" pitchFamily="18" charset="0"/>
              </a:rPr>
              <a:t> активізує зв’язне мовлення, збагачує словник, стимулює розвиток психічних процесів, розвиває творчу уяву, сприйняття, фантазію, підвищує інтерес у дітей до пошукової активності. </a:t>
            </a:r>
          </a:p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C00000"/>
                </a:solidFill>
                <a:latin typeface="Times New Roman" pitchFamily="18" charset="0"/>
              </a:rPr>
              <a:t>Представлені в казках функції є узагальненими діями, поняттями – це дозволяє дітям абстрагуватися від конкретного вчинку, героя, ситуації, а отже, інтенсивніше буде розвиватися у дітей логічне мислення. </a:t>
            </a:r>
          </a:p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C00000"/>
                </a:solidFill>
                <a:latin typeface="Times New Roman" pitchFamily="18" charset="0"/>
              </a:rPr>
              <a:t>Картки </a:t>
            </a:r>
            <a:r>
              <a:rPr lang="uk-UA" sz="2400" dirty="0" err="1">
                <a:solidFill>
                  <a:srgbClr val="C00000"/>
                </a:solidFill>
                <a:latin typeface="Times New Roman" pitchFamily="18" charset="0"/>
              </a:rPr>
              <a:t>Проппа</a:t>
            </a:r>
            <a:r>
              <a:rPr lang="uk-UA" sz="2400" dirty="0">
                <a:solidFill>
                  <a:srgbClr val="C00000"/>
                </a:solidFill>
                <a:latin typeface="Times New Roman" pitchFamily="18" charset="0"/>
              </a:rPr>
              <a:t> забезпечують розвиток у дітей мовлення та спрямовані на інтеграцію різних видів діяльності, пізнавальних та творчих здібностей.</a:t>
            </a:r>
            <a:endParaRPr lang="ru-RU" sz="2400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800"/>
              <a:t>Етапи реалізації технології </a:t>
            </a:r>
            <a:br>
              <a:rPr lang="uk-UA" sz="3800"/>
            </a:br>
            <a:r>
              <a:rPr lang="uk-UA" sz="3800"/>
              <a:t>“Картки Проппа”</a:t>
            </a:r>
            <a:endParaRPr lang="ru-RU" sz="3800"/>
          </a:p>
        </p:txBody>
      </p:sp>
      <p:graphicFrame>
        <p:nvGraphicFramePr>
          <p:cNvPr id="47224" name="Group 120"/>
          <p:cNvGraphicFramePr>
            <a:graphicFrameLocks noGrp="1"/>
          </p:cNvGraphicFramePr>
          <p:nvPr>
            <p:ph type="tbl" idx="1"/>
          </p:nvPr>
        </p:nvGraphicFramePr>
        <p:xfrm>
          <a:off x="428596" y="1484313"/>
          <a:ext cx="8536017" cy="5373688"/>
        </p:xfrm>
        <a:graphic>
          <a:graphicData uri="http://schemas.openxmlformats.org/drawingml/2006/table">
            <a:tbl>
              <a:tblPr/>
              <a:tblGrid>
                <a:gridCol w="1954991"/>
                <a:gridCol w="3327148"/>
                <a:gridCol w="3253878"/>
              </a:tblGrid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Етапи</a:t>
                      </a:r>
                      <a:endParaRPr kumimoji="0" lang="uk-U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Зміст дій 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 для учасника 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Входження у казку.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Учасник вибирає (або ж витягує) карти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Проппа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складає казку.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Проектування власного життєвого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досвіду та переживань на казковий твір.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Драматизація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Учасник створює ляльки та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робить постановку-демонстрацію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власної казки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Відчуття завершеності, "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відіграності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ситуації-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дійства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8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Рефлексія драматизації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Учасник порівнює відчуття та враження, що виникли при написанні казки та при її постановці. Фіксує зміни (якщо є) основних ідей та акцентів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Вихід у "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метапозицію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": зміна ролі – з героя казки на роль стороннього спостерігача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Пошук "ключів"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Учасник знаходить та фіксує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значущі символи та метафори власної казки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Схематизація провідної ідеї казки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Деметафоризація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Учасник фіксує потік асоціацій на кожен "ключ"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Перехід із казкової реальності у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повсякденну.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8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Кристалізація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повідомлення казки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Учасник об’єднує асоціації за сенсом, поступово звужуючи контекст розуміння кожної метафори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Формування загального розуміння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власної життєвої ситуації. Рефлексія життєвої ситуації (зміст проблеми, спосіб вирішення, ресурси, результат тощо)</a:t>
                      </a:r>
                      <a:endParaRPr kumimoji="0" lang="uk-U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err="1" smtClean="0">
                <a:solidFill>
                  <a:srgbClr val="FFFF00"/>
                </a:solidFill>
              </a:rPr>
              <a:t>Танцювально</a:t>
            </a:r>
            <a:r>
              <a:rPr lang="uk-UA" b="1" i="1" dirty="0" smtClean="0">
                <a:solidFill>
                  <a:srgbClr val="FFFF00"/>
                </a:solidFill>
              </a:rPr>
              <a:t> – ігрова гімнастика </a:t>
            </a:r>
            <a:br>
              <a:rPr lang="uk-UA" b="1" i="1" dirty="0" smtClean="0">
                <a:solidFill>
                  <a:srgbClr val="FFFF00"/>
                </a:solidFill>
              </a:rPr>
            </a:br>
            <a:r>
              <a:rPr lang="uk-UA" sz="5400" i="1" dirty="0" err="1" smtClean="0">
                <a:solidFill>
                  <a:srgbClr val="FF0000"/>
                </a:solidFill>
              </a:rPr>
              <a:t>Са</a:t>
            </a:r>
            <a:r>
              <a:rPr lang="uk-UA" sz="5400" i="1" dirty="0" smtClean="0">
                <a:solidFill>
                  <a:srgbClr val="FF0000"/>
                </a:solidFill>
              </a:rPr>
              <a:t> </a:t>
            </a:r>
            <a:r>
              <a:rPr lang="uk-UA" sz="5400" i="1" dirty="0">
                <a:solidFill>
                  <a:srgbClr val="FF0000"/>
                </a:solidFill>
              </a:rPr>
              <a:t>– </a:t>
            </a:r>
            <a:r>
              <a:rPr lang="uk-UA" sz="5400" i="1" dirty="0" err="1" smtClean="0">
                <a:solidFill>
                  <a:srgbClr val="FF0000"/>
                </a:solidFill>
              </a:rPr>
              <a:t>Фі</a:t>
            </a:r>
            <a:r>
              <a:rPr lang="uk-UA" sz="5400" i="1" dirty="0" smtClean="0">
                <a:solidFill>
                  <a:srgbClr val="FF0000"/>
                </a:solidFill>
              </a:rPr>
              <a:t> </a:t>
            </a:r>
            <a:r>
              <a:rPr lang="uk-UA" sz="5400" i="1" dirty="0">
                <a:solidFill>
                  <a:srgbClr val="FF0000"/>
                </a:solidFill>
              </a:rPr>
              <a:t>– </a:t>
            </a:r>
            <a:r>
              <a:rPr lang="uk-UA" sz="5400" i="1" dirty="0" err="1" smtClean="0">
                <a:solidFill>
                  <a:srgbClr val="FF0000"/>
                </a:solidFill>
              </a:rPr>
              <a:t>Дансе</a:t>
            </a:r>
            <a:r>
              <a:rPr lang="uk-UA" sz="5400" i="1" dirty="0">
                <a:solidFill>
                  <a:srgbClr val="FF0000"/>
                </a:solidFill>
              </a:rPr>
              <a:t/>
            </a:r>
            <a:br>
              <a:rPr lang="uk-UA" sz="5400" i="1" dirty="0">
                <a:solidFill>
                  <a:srgbClr val="FF0000"/>
                </a:solidFill>
              </a:rPr>
            </a:b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body" idx="1"/>
          </p:nvPr>
        </p:nvSpPr>
        <p:spPr>
          <a:xfrm>
            <a:off x="530352" y="2852936"/>
            <a:ext cx="7772400" cy="3456384"/>
          </a:xfrm>
        </p:spPr>
        <p:txBody>
          <a:bodyPr>
            <a:normAutofit/>
          </a:bodyPr>
          <a:lstStyle/>
          <a:p>
            <a:endParaRPr lang="uk-UA" sz="3200" b="1" i="1" dirty="0" smtClean="0">
              <a:solidFill>
                <a:srgbClr val="FF0000"/>
              </a:solidFill>
            </a:endParaRPr>
          </a:p>
          <a:p>
            <a:endParaRPr lang="uk-UA" sz="32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8919">
            <a:off x="2666528" y="3087283"/>
            <a:ext cx="3744416" cy="25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31161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75856" y="704088"/>
            <a:ext cx="3888432" cy="708688"/>
          </a:xfrm>
        </p:spPr>
        <p:txBody>
          <a:bodyPr>
            <a:noAutofit/>
          </a:bodyPr>
          <a:lstStyle/>
          <a:p>
            <a:pPr algn="ctr"/>
            <a:r>
              <a:rPr lang="uk-UA" sz="66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Мета: </a:t>
            </a:r>
            <a:endParaRPr lang="ru-RU" sz="6600" b="1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014157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Сприяння </a:t>
            </a:r>
            <a:r>
              <a:rPr lang="uk-UA" dirty="0"/>
              <a:t>всебічному розвитку особистості дошкільника від 3 до 7 років засобами </a:t>
            </a:r>
            <a:r>
              <a:rPr lang="uk-UA" dirty="0" err="1"/>
              <a:t>танцювально</a:t>
            </a:r>
            <a:r>
              <a:rPr lang="uk-UA" dirty="0"/>
              <a:t>-ігрової гімнастики.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Зміст </a:t>
            </a:r>
            <a:r>
              <a:rPr lang="uk-UA" dirty="0"/>
              <a:t>програми взаємопов’язаний із програмами з фізичного та музичного виховання дошкільнят.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709164"/>
            <a:ext cx="4038600" cy="285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80412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4248472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B050"/>
                </a:solidFill>
                <a:latin typeface="Impact" panose="020B0806030902050204" pitchFamily="34" charset="0"/>
              </a:rPr>
              <a:t>Основні задачі:</a:t>
            </a:r>
            <a:endParaRPr lang="ru-RU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80728"/>
            <a:ext cx="4038600" cy="53285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/>
              <a:t>З</a:t>
            </a:r>
            <a:r>
              <a:rPr lang="uk-UA" dirty="0" smtClean="0"/>
              <a:t>міцнення здоров’я</a:t>
            </a:r>
            <a:r>
              <a:rPr lang="uk-UA" dirty="0"/>
              <a:t>:</a:t>
            </a:r>
            <a:endParaRPr lang="uk-U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Здібність оптимізації росту і розвиток опорно-рухового апарату;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Формування правильної постави;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Профілактика плоскостопості;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Удосконалення органів дихання, кровообігу, серцево-судинної і нервової системи організму.</a:t>
            </a:r>
          </a:p>
          <a:p>
            <a:pPr marL="0" indent="0">
              <a:buNone/>
            </a:pPr>
            <a:r>
              <a:rPr lang="uk-UA" dirty="0" smtClean="0"/>
              <a:t>Розвиток психомоторних здібностей: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Розвиток м’язової сили, гнучкість, </a:t>
            </a:r>
            <a:r>
              <a:rPr lang="uk-UA" sz="2000" dirty="0" err="1" smtClean="0"/>
              <a:t>виносливість</a:t>
            </a:r>
            <a:r>
              <a:rPr lang="uk-UA" sz="2000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Розвиток відчуття ритму, музичного слуху, пам’яті, уваги;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Формуються навички виразності, пластичності;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Розвиток дрібної моторики.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038600" cy="537419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/>
              <a:t>Творчі </a:t>
            </a:r>
            <a:r>
              <a:rPr lang="uk-UA" dirty="0" smtClean="0"/>
              <a:t>здібності: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Розвиток мислення, уяви, пізнавальної активності;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Формування навиків самостійного вираження рухів під музику;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Розвиток умінь емоційно виражати свої відчуття;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Здатність проявляти творчість в рухах;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 smtClean="0"/>
              <a:t>Розвивати лідерство, ініціативу, взаємодопомогу.</a:t>
            </a:r>
            <a:r>
              <a:rPr lang="uk-UA" dirty="0" smtClean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6686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Методика розрахована для дітей 5-6 років.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Використовується, як окрема форма заняття – тривалістю 25 хвилин, або як релаксація – 5 хвилин в будь якій формі роботи.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Форми заняття: групові, </a:t>
            </a:r>
            <a:r>
              <a:rPr lang="uk-UA" dirty="0" err="1" smtClean="0"/>
              <a:t>підгрупові</a:t>
            </a:r>
            <a:r>
              <a:rPr lang="uk-UA" dirty="0" smtClean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8934">
            <a:off x="757462" y="4415546"/>
            <a:ext cx="280831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325">
            <a:off x="4443750" y="3198008"/>
            <a:ext cx="3812653" cy="297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5321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4096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  <a:latin typeface="Impact" panose="020B0806030902050204" pitchFamily="34" charset="0"/>
              </a:rPr>
              <a:t>Основні принципи:</a:t>
            </a:r>
            <a:endParaRPr lang="ru-RU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94214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Наочність – показ вправ вихователем, образна розповідь, імітація рухів.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Доступність – навчання від простого до легкого, від відомого до невідомого.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Систематичність – регулярність занять з поступовим збільшенням рухів та ускладнення способів виконання.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94214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Індивідуальний підхід – врахування особливостей сприйняття кожної дитини.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Зацікавленість – кожен повинен в певній мірі брати участь в роботі.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Свідомість – розуміння виконаних дій, активність.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64655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86050" y="2786058"/>
            <a:ext cx="3046040" cy="914400"/>
          </a:xfrm>
          <a:prstGeom prst="ellipse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latin typeface="Calibri Light" panose="020F0302020204030204" pitchFamily="34" charset="0"/>
              </a:rPr>
              <a:t>Са</a:t>
            </a:r>
            <a:r>
              <a:rPr lang="uk-UA" sz="2400" b="1" dirty="0" smtClean="0">
                <a:latin typeface="Calibri Light" panose="020F0302020204030204" pitchFamily="34" charset="0"/>
              </a:rPr>
              <a:t> – Фі - Пенс</a:t>
            </a:r>
            <a:endParaRPr lang="ru-RU" sz="2400" b="1" dirty="0">
              <a:latin typeface="Calibri Light" panose="020F030202020403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958002" y="1748339"/>
            <a:ext cx="2736304" cy="104475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Фізичний розвиток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 flipH="1">
            <a:off x="3012976" y="836711"/>
            <a:ext cx="2808312" cy="104347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Музичний розвиток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56918" y="1746852"/>
            <a:ext cx="2426568" cy="104624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Логіко-математичний розвиток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 flipH="1">
            <a:off x="5508104" y="4408241"/>
            <a:ext cx="2736304" cy="115212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Моральний розвиток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903919" y="4437112"/>
            <a:ext cx="2858616" cy="115476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Пізнавальний розвиток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9976575">
            <a:off x="5315011" y="3631813"/>
            <a:ext cx="267322" cy="11149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289680">
            <a:off x="3410586" y="3657747"/>
            <a:ext cx="264011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0126986">
            <a:off x="5532539" y="2645027"/>
            <a:ext cx="782607" cy="296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2006898">
            <a:off x="2189652" y="2674191"/>
            <a:ext cx="784955" cy="3623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6200000">
            <a:off x="4010603" y="2205404"/>
            <a:ext cx="880482" cy="294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786050" y="2857496"/>
            <a:ext cx="3046040" cy="914400"/>
          </a:xfrm>
          <a:prstGeom prst="ellipse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latin typeface="Calibri Light" panose="020F0302020204030204" pitchFamily="34" charset="0"/>
              </a:rPr>
              <a:t>Са</a:t>
            </a:r>
            <a:r>
              <a:rPr lang="uk-UA" sz="2400" b="1" dirty="0" smtClean="0">
                <a:latin typeface="Calibri Light" panose="020F0302020204030204" pitchFamily="34" charset="0"/>
              </a:rPr>
              <a:t> – Фі - </a:t>
            </a:r>
            <a:r>
              <a:rPr lang="uk-UA" sz="2400" b="1" dirty="0" err="1" smtClean="0">
                <a:latin typeface="Calibri Light" panose="020F0302020204030204" pitchFamily="34" charset="0"/>
              </a:rPr>
              <a:t>Дансе</a:t>
            </a:r>
            <a:endParaRPr lang="ru-RU" sz="240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6278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 rot="608444">
            <a:off x="467544" y="548680"/>
            <a:ext cx="4042792" cy="1872208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+mn-lt"/>
              </a:rPr>
              <a:t>Музичний </a:t>
            </a:r>
            <a:r>
              <a:rPr lang="uk-UA" sz="2400" b="1" dirty="0" smtClean="0">
                <a:solidFill>
                  <a:schemeClr val="tx1"/>
                </a:solidFill>
                <a:latin typeface="+mn-lt"/>
              </a:rPr>
              <a:t>розвиток – ритмічні рухи, елементі хореографії, танцювальні форми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 rot="21041536">
            <a:off x="179512" y="2708920"/>
            <a:ext cx="4040188" cy="13681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Логіко-математичний розвиток – орієнтація в просторі, кількісний рахунок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 rot="20969667">
            <a:off x="4793942" y="1188284"/>
            <a:ext cx="4041775" cy="201622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Фізичний розвиток – стройові, акробатичні, дихальні вправи, розвиток дрібної моторики, профілактика плоскостопості, опорно-рухового апарату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 rot="1213381">
            <a:off x="698607" y="4809645"/>
            <a:ext cx="4040188" cy="1224136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Моральний розвиток – формування вольових якостей</a:t>
            </a:r>
            <a:endParaRPr lang="ru-RU" b="1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 rot="518963">
            <a:off x="4860032" y="4005064"/>
            <a:ext cx="4041775" cy="2283248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Пізнавальний розвиток – знайомство з явищами живої та неживої природи. Особливості поведінки тварин і пташок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2247518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6376">
            <a:off x="611194" y="3245476"/>
            <a:ext cx="3876848" cy="3214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68760"/>
            <a:ext cx="4020864" cy="271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uk-UA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Елементи  </a:t>
            </a:r>
            <a:r>
              <a:rPr lang="uk-UA" sz="4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Са</a:t>
            </a:r>
            <a:r>
              <a:rPr lang="uk-UA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– фі - </a:t>
            </a:r>
            <a:r>
              <a:rPr lang="uk-UA" sz="4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Данса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271864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uk-UA" dirty="0" err="1" smtClean="0"/>
              <a:t>Ігроритміка</a:t>
            </a:r>
            <a:r>
              <a:rPr lang="uk-UA" dirty="0" smtClean="0"/>
              <a:t> – вправи для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узгодження рухів з музикою.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(ходьба на рахунок під музику)</a:t>
            </a:r>
          </a:p>
          <a:p>
            <a:pPr marL="0" indent="0">
              <a:buClr>
                <a:schemeClr val="tx1"/>
              </a:buClr>
              <a:buNone/>
            </a:pPr>
            <a:endParaRPr lang="uk-UA" dirty="0"/>
          </a:p>
          <a:p>
            <a:pPr marL="0" indent="0">
              <a:buClr>
                <a:schemeClr val="tx1"/>
              </a:buClr>
              <a:buNone/>
            </a:pPr>
            <a:endParaRPr lang="uk-UA" dirty="0" smtClean="0"/>
          </a:p>
          <a:p>
            <a:pPr marL="0" indent="0">
              <a:buClr>
                <a:schemeClr val="tx1"/>
              </a:buClr>
              <a:buNone/>
            </a:pPr>
            <a:endParaRPr lang="uk-UA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                                                    </a:t>
            </a:r>
          </a:p>
          <a:p>
            <a:pPr marL="0" indent="0" algn="r">
              <a:buClr>
                <a:schemeClr val="tx1"/>
              </a:buClr>
              <a:buNone/>
            </a:pPr>
            <a:r>
              <a:rPr lang="uk-UA" dirty="0" smtClean="0"/>
              <a:t> </a:t>
            </a:r>
            <a:r>
              <a:rPr lang="uk-UA" dirty="0" err="1" smtClean="0"/>
              <a:t>Ігропластика</a:t>
            </a:r>
            <a:r>
              <a:rPr lang="uk-UA" dirty="0" smtClean="0"/>
              <a:t> – вправи для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                                                     розвитку гнучкості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                                                     (імітація тварин),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                                                     для розвитку м’язів.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 </a:t>
            </a:r>
          </a:p>
          <a:p>
            <a:pPr marL="0" indent="0">
              <a:buClr>
                <a:schemeClr val="tx1"/>
              </a:buClr>
              <a:buNone/>
            </a:pPr>
            <a:endParaRPr lang="uk-UA" dirty="0" smtClean="0"/>
          </a:p>
          <a:p>
            <a:pPr marL="514350" indent="-514350">
              <a:buClrTx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75594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4048" y="332656"/>
            <a:ext cx="3682752" cy="5904656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uk-UA" sz="2700" dirty="0" smtClean="0">
                <a:solidFill>
                  <a:schemeClr val="tx1"/>
                </a:solidFill>
              </a:rPr>
              <a:t>     Ігровий </a:t>
            </a:r>
            <a:r>
              <a:rPr lang="uk-UA" sz="2700" dirty="0">
                <a:solidFill>
                  <a:schemeClr val="tx1"/>
                </a:solidFill>
              </a:rPr>
              <a:t>самомасаж  - </a:t>
            </a:r>
            <a:br>
              <a:rPr lang="uk-UA" sz="2700" dirty="0">
                <a:solidFill>
                  <a:schemeClr val="tx1"/>
                </a:solidFill>
              </a:rPr>
            </a:br>
            <a:r>
              <a:rPr lang="uk-UA" sz="2700" dirty="0">
                <a:solidFill>
                  <a:schemeClr val="tx1"/>
                </a:solidFill>
              </a:rPr>
              <a:t>загартування і оздоровлення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476672"/>
            <a:ext cx="4176464" cy="561325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uk-UA" dirty="0" smtClean="0"/>
              <a:t>Пальчикова </a:t>
            </a:r>
            <a:r>
              <a:rPr lang="uk-UA" dirty="0"/>
              <a:t>гімнастика – </a:t>
            </a:r>
            <a:r>
              <a:rPr lang="uk-UA" dirty="0" smtClean="0"/>
              <a:t>дрібна </a:t>
            </a:r>
            <a:r>
              <a:rPr lang="uk-UA" dirty="0"/>
              <a:t>моторика та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uk-UA" dirty="0"/>
              <a:t>координація рухів рук</a:t>
            </a:r>
            <a:r>
              <a:rPr lang="uk-UA" dirty="0" smtClean="0"/>
              <a:t>.</a:t>
            </a:r>
          </a:p>
          <a:p>
            <a:pPr marL="0" indent="0">
              <a:buClr>
                <a:schemeClr val="tx1"/>
              </a:buClr>
              <a:buNone/>
            </a:pPr>
            <a:endParaRPr lang="uk-UA" dirty="0"/>
          </a:p>
          <a:p>
            <a:pPr marL="0" indent="0">
              <a:buClr>
                <a:schemeClr val="tx1"/>
              </a:buClr>
              <a:buNone/>
            </a:pPr>
            <a:endParaRPr lang="uk-UA" dirty="0" smtClean="0"/>
          </a:p>
          <a:p>
            <a:pPr marL="0" indent="0">
              <a:buClr>
                <a:schemeClr val="tx1"/>
              </a:buClr>
              <a:buNone/>
            </a:pPr>
            <a:endParaRPr lang="uk-UA" dirty="0"/>
          </a:p>
          <a:p>
            <a:pPr marL="0" indent="0">
              <a:buClr>
                <a:schemeClr val="tx1"/>
              </a:buClr>
              <a:buNone/>
            </a:pPr>
            <a:endParaRPr lang="uk-UA" dirty="0" smtClean="0"/>
          </a:p>
          <a:p>
            <a:pPr marL="0" indent="0">
              <a:buClr>
                <a:schemeClr val="tx1"/>
              </a:buClr>
              <a:buNone/>
            </a:pPr>
            <a:endParaRPr lang="uk-UA" dirty="0"/>
          </a:p>
          <a:p>
            <a:pPr marL="0" indent="0">
              <a:buClr>
                <a:schemeClr val="tx1"/>
              </a:buClr>
              <a:buNone/>
            </a:pPr>
            <a:endParaRPr lang="uk-UA" dirty="0"/>
          </a:p>
          <a:p>
            <a:pPr marL="0" indent="0">
              <a:buClr>
                <a:schemeClr val="tx1"/>
              </a:buCl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35" y="1214771"/>
            <a:ext cx="338437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54" y="2132856"/>
            <a:ext cx="3238301" cy="228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65652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535" t="8995" r="8648" b="13531"/>
          <a:stretch/>
        </p:blipFill>
        <p:spPr bwMode="auto">
          <a:xfrm>
            <a:off x="1835696" y="388977"/>
            <a:ext cx="2385391" cy="202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3322712" cy="2016224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>Акробатичні </a:t>
            </a:r>
            <a:br>
              <a:rPr lang="uk-UA" sz="2800" dirty="0" smtClean="0">
                <a:solidFill>
                  <a:schemeClr val="tx1"/>
                </a:solidFill>
                <a:latin typeface="+mn-lt"/>
              </a:rPr>
            </a:br>
            <a:r>
              <a:rPr lang="uk-UA" sz="2800" dirty="0" smtClean="0">
                <a:solidFill>
                  <a:schemeClr val="tx1"/>
                </a:solidFill>
                <a:latin typeface="+mn-lt"/>
              </a:rPr>
              <a:t>вправи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3140967"/>
            <a:ext cx="4038600" cy="3213957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err="1" smtClean="0"/>
              <a:t>Фізхвилинки</a:t>
            </a:r>
            <a:r>
              <a:rPr lang="uk-UA" dirty="0" smtClean="0"/>
              <a:t> </a:t>
            </a:r>
          </a:p>
          <a:p>
            <a:pPr marL="0" indent="0" algn="ctr">
              <a:buNone/>
            </a:pP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860032" y="404664"/>
            <a:ext cx="4038600" cy="4434840"/>
          </a:xfrm>
        </p:spPr>
        <p:txBody>
          <a:bodyPr/>
          <a:lstStyle/>
          <a:p>
            <a:pPr marL="0" indent="0" algn="ctr">
              <a:buClr>
                <a:schemeClr val="tx1"/>
              </a:buClr>
              <a:buNone/>
            </a:pPr>
            <a:r>
              <a:rPr lang="uk-UA" sz="2400" dirty="0"/>
              <a:t>Креативна гімнастика – 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uk-UA" sz="2400" dirty="0"/>
              <a:t>нестандартні вправи, 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uk-UA" sz="2400" dirty="0"/>
              <a:t>на розвиток творчості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22" t="23427" r="12933" b="6087"/>
          <a:stretch/>
        </p:blipFill>
        <p:spPr bwMode="auto">
          <a:xfrm>
            <a:off x="4932040" y="2132856"/>
            <a:ext cx="3657600" cy="268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049"/>
          <a:stretch/>
        </p:blipFill>
        <p:spPr bwMode="auto">
          <a:xfrm>
            <a:off x="467544" y="3861048"/>
            <a:ext cx="4037484" cy="221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54307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285728"/>
            <a:ext cx="6172200" cy="857256"/>
          </a:xfrm>
        </p:spPr>
        <p:txBody>
          <a:bodyPr>
            <a:noAutofit/>
          </a:bodyPr>
          <a:lstStyle/>
          <a:p>
            <a:pPr algn="ctr"/>
            <a:r>
              <a:rPr lang="ru-RU" sz="5400" dirty="0" err="1" smtClean="0">
                <a:solidFill>
                  <a:srgbClr val="FF3300"/>
                </a:solidFill>
                <a:latin typeface="Arno Pro Subhead" pitchFamily="18" charset="0"/>
              </a:rPr>
              <a:t>Колекціонування</a:t>
            </a:r>
            <a:endParaRPr lang="ru-RU" sz="5400" dirty="0">
              <a:solidFill>
                <a:srgbClr val="FF3300"/>
              </a:solidFill>
              <a:latin typeface="Arno Pro Subhead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1142984"/>
            <a:ext cx="6500858" cy="2071702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>
                <a:solidFill>
                  <a:srgbClr val="FFFF00"/>
                </a:solidFill>
              </a:rPr>
              <a:t>У </a:t>
            </a:r>
            <a:r>
              <a:rPr lang="ru-RU" sz="2000" i="1" dirty="0" err="1" smtClean="0">
                <a:solidFill>
                  <a:srgbClr val="FFFF00"/>
                </a:solidFill>
              </a:rPr>
              <a:t>Китаї</a:t>
            </a:r>
            <a:r>
              <a:rPr lang="ru-RU" sz="2000" i="1" dirty="0" smtClean="0">
                <a:solidFill>
                  <a:srgbClr val="FFFF00"/>
                </a:solidFill>
              </a:rPr>
              <a:t> </a:t>
            </a:r>
            <a:r>
              <a:rPr lang="ru-RU" sz="2000" i="1" dirty="0" err="1" smtClean="0">
                <a:solidFill>
                  <a:srgbClr val="FFFF00"/>
                </a:solidFill>
              </a:rPr>
              <a:t>говорять</a:t>
            </a:r>
            <a:r>
              <a:rPr lang="ru-RU" sz="2000" i="1" dirty="0" smtClean="0">
                <a:solidFill>
                  <a:srgbClr val="FFFF00"/>
                </a:solidFill>
              </a:rPr>
              <a:t>: </a:t>
            </a:r>
            <a:br>
              <a:rPr lang="ru-RU" sz="2000" i="1" dirty="0" smtClean="0">
                <a:solidFill>
                  <a:srgbClr val="FFFF00"/>
                </a:solidFill>
              </a:rPr>
            </a:br>
            <a:r>
              <a:rPr lang="ru-RU" sz="2000" i="1" dirty="0" smtClean="0">
                <a:solidFill>
                  <a:srgbClr val="FFFF00"/>
                </a:solidFill>
              </a:rPr>
              <a:t>"</a:t>
            </a:r>
            <a:r>
              <a:rPr lang="ru-RU" sz="2000" i="1" dirty="0" err="1" smtClean="0">
                <a:solidFill>
                  <a:srgbClr val="FFFF00"/>
                </a:solidFill>
              </a:rPr>
              <a:t>Хто</a:t>
            </a:r>
            <a:r>
              <a:rPr lang="ru-RU" sz="2000" i="1" dirty="0" smtClean="0">
                <a:solidFill>
                  <a:srgbClr val="FFFF00"/>
                </a:solidFill>
              </a:rPr>
              <a:t> </a:t>
            </a:r>
            <a:r>
              <a:rPr lang="ru-RU" sz="2000" i="1" dirty="0" err="1" smtClean="0">
                <a:solidFill>
                  <a:srgbClr val="FFFF00"/>
                </a:solidFill>
              </a:rPr>
              <a:t>має</a:t>
            </a:r>
            <a:r>
              <a:rPr lang="ru-RU" sz="2000" i="1" dirty="0" smtClean="0">
                <a:solidFill>
                  <a:srgbClr val="FFFF00"/>
                </a:solidFill>
              </a:rPr>
              <a:t> </a:t>
            </a:r>
            <a:r>
              <a:rPr lang="ru-RU" sz="2000" i="1" dirty="0" err="1" smtClean="0">
                <a:solidFill>
                  <a:srgbClr val="FFFF00"/>
                </a:solidFill>
              </a:rPr>
              <a:t>захоплення</a:t>
            </a:r>
            <a:r>
              <a:rPr lang="ru-RU" sz="2000" i="1" dirty="0" smtClean="0">
                <a:solidFill>
                  <a:srgbClr val="FFFF00"/>
                </a:solidFill>
              </a:rPr>
              <a:t>, </a:t>
            </a:r>
            <a:r>
              <a:rPr lang="ru-RU" sz="2000" i="1" dirty="0" err="1" smtClean="0">
                <a:solidFill>
                  <a:srgbClr val="FFFF00"/>
                </a:solidFill>
              </a:rPr>
              <a:t>проживає</a:t>
            </a:r>
            <a:r>
              <a:rPr lang="ru-RU" sz="2000" i="1" dirty="0" smtClean="0">
                <a:solidFill>
                  <a:srgbClr val="FFFF00"/>
                </a:solidFill>
              </a:rPr>
              <a:t> два </a:t>
            </a:r>
            <a:r>
              <a:rPr lang="ru-RU" sz="2000" i="1" dirty="0" err="1" smtClean="0">
                <a:solidFill>
                  <a:srgbClr val="FFFF00"/>
                </a:solidFill>
              </a:rPr>
              <a:t>життя</a:t>
            </a:r>
            <a:r>
              <a:rPr lang="ru-RU" sz="2000" i="1" dirty="0" smtClean="0">
                <a:solidFill>
                  <a:srgbClr val="FFFF00"/>
                </a:solidFill>
              </a:rPr>
              <a:t>".</a:t>
            </a:r>
          </a:p>
          <a:p>
            <a:pPr algn="ctr"/>
            <a:r>
              <a:rPr lang="ru-RU" sz="2000" dirty="0" err="1" smtClean="0">
                <a:solidFill>
                  <a:srgbClr val="FFFF00"/>
                </a:solidFill>
              </a:rPr>
              <a:t>Колекціонування</a:t>
            </a:r>
            <a:r>
              <a:rPr lang="ru-RU" sz="2000" dirty="0" smtClean="0">
                <a:solidFill>
                  <a:srgbClr val="FFFF00"/>
                </a:solidFill>
              </a:rPr>
              <a:t> - одна </a:t>
            </a:r>
            <a:r>
              <a:rPr lang="ru-RU" sz="2000" dirty="0" err="1" smtClean="0">
                <a:solidFill>
                  <a:srgbClr val="FFFF00"/>
                </a:solidFill>
              </a:rPr>
              <a:t>з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ефективних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технологій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дослідницької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діяльності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дошкільників</a:t>
            </a:r>
            <a:r>
              <a:rPr lang="ru-RU" sz="2000" dirty="0" smtClean="0">
                <a:solidFill>
                  <a:srgbClr val="FFFF00"/>
                </a:solidFill>
              </a:rPr>
              <a:t> та </a:t>
            </a:r>
            <a:r>
              <a:rPr lang="ru-RU" sz="2000" dirty="0" err="1" smtClean="0">
                <a:solidFill>
                  <a:srgbClr val="FFFF00"/>
                </a:solidFill>
              </a:rPr>
              <a:t>засобів</a:t>
            </a:r>
            <a:r>
              <a:rPr lang="ru-RU" sz="2000" dirty="0" smtClean="0">
                <a:solidFill>
                  <a:srgbClr val="FFFF00"/>
                </a:solidFill>
              </a:rPr>
              <a:t> для </a:t>
            </a:r>
            <a:r>
              <a:rPr lang="ru-RU" sz="2000" dirty="0" err="1" smtClean="0">
                <a:solidFill>
                  <a:srgbClr val="FFFF00"/>
                </a:solidFill>
              </a:rPr>
              <a:t>розвитку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пізнавальної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активності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</a:rPr>
              <a:t>дошкільників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</a:p>
          <a:p>
            <a:pPr algn="ctr"/>
            <a:endParaRPr lang="ru-RU" sz="2000" dirty="0"/>
          </a:p>
        </p:txBody>
      </p:sp>
      <p:pic>
        <p:nvPicPr>
          <p:cNvPr id="1027" name="Picture 3" descr="C:\Documents and Settings\Admin\Рабочий стол\колекционирование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143248"/>
            <a:ext cx="5000660" cy="3544772"/>
          </a:xfrm>
          <a:prstGeom prst="rect">
            <a:avLst/>
          </a:prstGeom>
          <a:noFill/>
        </p:spPr>
      </p:pic>
      <p:pic>
        <p:nvPicPr>
          <p:cNvPr id="7" name="Рисунок 5" descr="5b7c346b6680c5681888076a520bddf4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857364"/>
            <a:ext cx="1500198" cy="172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01122" cy="201135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 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пізнавально-дослідницької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дошкільного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колекціонування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000240"/>
            <a:ext cx="7467600" cy="4473712"/>
          </a:xfrm>
        </p:spPr>
        <p:txBody>
          <a:bodyPr>
            <a:normAutofit lnSpcReduction="10000"/>
          </a:bodyPr>
          <a:lstStyle/>
          <a:p>
            <a:pPr fontAlgn="t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розвивати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емоційно-пізнавальне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закріплювати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вміння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спостерігати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порівнювати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аналізувати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узагальнювати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виділяти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головне;</a:t>
            </a:r>
          </a:p>
          <a:p>
            <a:pPr lvl="0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розвивати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творчий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потенціал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вихованців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lvl="0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поповнювати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предметно-розвиваюче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матеріалами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колекціонування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організувати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дитячо-доросле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співтовариство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інтересу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53" descr="3f3b7b0d28f958b79ab69d6d4a5ca3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000364" y="1928802"/>
            <a:ext cx="1750222" cy="542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285728"/>
          <a:ext cx="8501122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колекционирование\Collection_of_cars_1-43_scale_-VAZ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572008"/>
            <a:ext cx="4709296" cy="2042725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колекционирование\658610c1f4def37042813c608b42d3f3.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857496"/>
            <a:ext cx="2947996" cy="1425179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Рабочий стол\колекционирование\IMG_14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643182"/>
            <a:ext cx="2216483" cy="1857388"/>
          </a:xfrm>
          <a:prstGeom prst="rect">
            <a:avLst/>
          </a:prstGeom>
          <a:noFill/>
        </p:spPr>
      </p:pic>
      <p:pic>
        <p:nvPicPr>
          <p:cNvPr id="2056" name="Picture 8" descr="C:\Documents and Settings\Admin\Рабочий стол\колекционирование\1391425452644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4357694"/>
            <a:ext cx="3543311" cy="2356302"/>
          </a:xfrm>
          <a:prstGeom prst="rect">
            <a:avLst/>
          </a:prstGeom>
          <a:noFill/>
        </p:spPr>
      </p:pic>
      <p:pic>
        <p:nvPicPr>
          <p:cNvPr id="2057" name="Picture 9" descr="C:\Documents and Settings\Admin\Рабочий стол\колекционирование\0a2ecedb11cee4f34a922dc04d2136ca.j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214290"/>
            <a:ext cx="3214710" cy="240958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готово\8690dada6b3574490878bf7e317ffeb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2500306"/>
            <a:ext cx="2362200" cy="2028825"/>
          </a:xfrm>
          <a:prstGeom prst="rect">
            <a:avLst/>
          </a:prstGeom>
          <a:noFill/>
        </p:spPr>
      </p:pic>
      <p:pic>
        <p:nvPicPr>
          <p:cNvPr id="8" name="Picture 3" descr="C:\Documents and Settings\Admin\Рабочий стол\готово\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7752" y="214290"/>
            <a:ext cx="3265491" cy="26002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 descr="9b05bff070b0381dbf3b72840fcdd4a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1000108"/>
            <a:ext cx="733425" cy="733425"/>
          </a:xfrm>
          <a:prstGeom prst="rect">
            <a:avLst/>
          </a:prstGeom>
          <a:noFill/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3071810"/>
            <a:ext cx="4410075" cy="328614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93713" y="857233"/>
            <a:ext cx="7078683" cy="20928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Творіть самі . ….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 немає дітей без уяви,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немає і педагога без творчих поривів.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Творчих Вам успіхів!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13" descr="flowers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5143512"/>
            <a:ext cx="8255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5472f4b1e37d16943823b7871fd1b9d3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3143248"/>
            <a:ext cx="6350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5472f4b1e37d16943823b7871fd1b9d3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214290"/>
            <a:ext cx="6350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5472f4b1e37d16943823b7871fd1b9d3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2214554"/>
            <a:ext cx="6350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9b05bff070b0381dbf3b72840fcdd4a5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643446"/>
            <a:ext cx="741363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332</TotalTime>
  <Words>2362</Words>
  <Application>Microsoft Office PowerPoint</Application>
  <PresentationFormat>Экран (4:3)</PresentationFormat>
  <Paragraphs>340</Paragraphs>
  <Slides>44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Поток</vt:lpstr>
      <vt:lpstr>Методична дискусія  “Сучасні  педагогічні технології. Їх роль у підвищенні якості освіти дошкільнят. </vt:lpstr>
      <vt:lpstr>ДИСКУСІЯ  -  це широке публічне обговорення  спільного питання</vt:lpstr>
      <vt:lpstr> </vt:lpstr>
      <vt:lpstr>Слайд 4</vt:lpstr>
      <vt:lpstr>Слайд 5</vt:lpstr>
      <vt:lpstr>Сучасні педагогічні технології</vt:lpstr>
      <vt:lpstr>             Класифікація сучасних педагогічних технологій,  які використовуються в освітньому процесі ДНЗ. </vt:lpstr>
      <vt:lpstr>1. Здоров’язбережувальні технології </vt:lpstr>
      <vt:lpstr>2. Технології проектування Завдання:  Розвиток і збагачення соціально-особистісного досвіду шляхом залучення дітей в сферу міжособистісної взаємодії. </vt:lpstr>
      <vt:lpstr>3. Технологія винахідницької діяльності </vt:lpstr>
      <vt:lpstr>4. Інформаційно-комунікаційні технології </vt:lpstr>
      <vt:lpstr>ІКТ в роботі сучасного педагога: </vt:lpstr>
      <vt:lpstr>5. Особистісно-орієнтовані технології</vt:lpstr>
      <vt:lpstr>6. Технологія портфоліо Технологія портфоліо педагога </vt:lpstr>
      <vt:lpstr>Технологія порт фоліо дошкільника </vt:lpstr>
      <vt:lpstr>7. Соціо-ігрові технології </vt:lpstr>
      <vt:lpstr>Методика  використання коректурних таблиць Н.Гавриш </vt:lpstr>
      <vt:lpstr>Слайд 18</vt:lpstr>
      <vt:lpstr>Слайд 19</vt:lpstr>
      <vt:lpstr>Слайд 20</vt:lpstr>
      <vt:lpstr>Рекомендації щодо роботи з коректурними таблицями:</vt:lpstr>
      <vt:lpstr>Слайд 22</vt:lpstr>
      <vt:lpstr>Використання коректурних таблиць:</vt:lpstr>
      <vt:lpstr>Коректурні таблиці</vt:lpstr>
      <vt:lpstr>Слайд 25</vt:lpstr>
      <vt:lpstr>Володимир Пропп (1895 – 1970)</vt:lpstr>
      <vt:lpstr>Суть технології:</vt:lpstr>
      <vt:lpstr>Значення технології:</vt:lpstr>
      <vt:lpstr>Етапи реалізації технології  “Картки Проппа”</vt:lpstr>
      <vt:lpstr>Танцювально – ігрова гімнастика  Са – Фі – Дансе </vt:lpstr>
      <vt:lpstr>Мета: </vt:lpstr>
      <vt:lpstr>Основні задачі:</vt:lpstr>
      <vt:lpstr>Методика розрахована для дітей 5-6 років.</vt:lpstr>
      <vt:lpstr>Основні принципи:</vt:lpstr>
      <vt:lpstr>Слайд 35</vt:lpstr>
      <vt:lpstr>Музичний розвиток – ритмічні рухи, елементі хореографії, танцювальні форми </vt:lpstr>
      <vt:lpstr>Елементи  Са – фі - Данса</vt:lpstr>
      <vt:lpstr>     Ігровий самомасаж  -  загартування і оздоровлення </vt:lpstr>
      <vt:lpstr>           Акробатичні  вправи </vt:lpstr>
      <vt:lpstr>Колекціонування</vt:lpstr>
      <vt:lpstr>Мета:   розвиток пізнавально-дослідницької діяльності у дітей дошкільного віку через колекціонування. </vt:lpstr>
      <vt:lpstr>Слайд 42</vt:lpstr>
      <vt:lpstr>Слайд 43</vt:lpstr>
      <vt:lpstr>Слайд 44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33</cp:revision>
  <dcterms:created xsi:type="dcterms:W3CDTF">2015-12-31T07:46:03Z</dcterms:created>
  <dcterms:modified xsi:type="dcterms:W3CDTF">2016-02-19T09:20:15Z</dcterms:modified>
</cp:coreProperties>
</file>